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2"/>
  </p:notesMasterIdLst>
  <p:sldIdLst>
    <p:sldId id="329" r:id="rId2"/>
    <p:sldId id="327" r:id="rId3"/>
    <p:sldId id="324" r:id="rId4"/>
    <p:sldId id="338" r:id="rId5"/>
    <p:sldId id="339" r:id="rId6"/>
    <p:sldId id="340" r:id="rId7"/>
    <p:sldId id="341" r:id="rId8"/>
    <p:sldId id="342" r:id="rId9"/>
    <p:sldId id="343" r:id="rId10"/>
    <p:sldId id="344" r:id="rId11"/>
    <p:sldId id="345" r:id="rId12"/>
    <p:sldId id="346" r:id="rId13"/>
    <p:sldId id="347" r:id="rId14"/>
    <p:sldId id="348" r:id="rId15"/>
    <p:sldId id="349" r:id="rId16"/>
    <p:sldId id="350" r:id="rId17"/>
    <p:sldId id="351" r:id="rId18"/>
    <p:sldId id="352" r:id="rId19"/>
    <p:sldId id="353" r:id="rId20"/>
    <p:sldId id="322" r:id="rId21"/>
  </p:sldIdLst>
  <p:sldSz cx="9144000" cy="5184775"/>
  <p:notesSz cx="6858000" cy="9144000"/>
  <p:defaultTextStyle>
    <a:defPPr>
      <a:defRPr lang="zh-CN"/>
    </a:defPPr>
    <a:lvl1pPr marL="0" algn="l" defTabSz="687705" rtl="0" eaLnBrk="1" latinLnBrk="0" hangingPunct="1">
      <a:defRPr sz="1355" kern="1200">
        <a:solidFill>
          <a:schemeClr val="tx1"/>
        </a:solidFill>
        <a:latin typeface="+mn-lt"/>
        <a:ea typeface="+mn-ea"/>
        <a:cs typeface="+mn-cs"/>
      </a:defRPr>
    </a:lvl1pPr>
    <a:lvl2pPr marL="344170" algn="l" defTabSz="687705" rtl="0" eaLnBrk="1" latinLnBrk="0" hangingPunct="1">
      <a:defRPr sz="1355" kern="1200">
        <a:solidFill>
          <a:schemeClr val="tx1"/>
        </a:solidFill>
        <a:latin typeface="+mn-lt"/>
        <a:ea typeface="+mn-ea"/>
        <a:cs typeface="+mn-cs"/>
      </a:defRPr>
    </a:lvl2pPr>
    <a:lvl3pPr marL="687705" algn="l" defTabSz="687705" rtl="0" eaLnBrk="1" latinLnBrk="0" hangingPunct="1">
      <a:defRPr sz="1355" kern="1200">
        <a:solidFill>
          <a:schemeClr val="tx1"/>
        </a:solidFill>
        <a:latin typeface="+mn-lt"/>
        <a:ea typeface="+mn-ea"/>
        <a:cs typeface="+mn-cs"/>
      </a:defRPr>
    </a:lvl3pPr>
    <a:lvl4pPr marL="1031875" algn="l" defTabSz="687705" rtl="0" eaLnBrk="1" latinLnBrk="0" hangingPunct="1">
      <a:defRPr sz="1355" kern="1200">
        <a:solidFill>
          <a:schemeClr val="tx1"/>
        </a:solidFill>
        <a:latin typeface="+mn-lt"/>
        <a:ea typeface="+mn-ea"/>
        <a:cs typeface="+mn-cs"/>
      </a:defRPr>
    </a:lvl4pPr>
    <a:lvl5pPr marL="1375410" algn="l" defTabSz="687705" rtl="0" eaLnBrk="1" latinLnBrk="0" hangingPunct="1">
      <a:defRPr sz="1355" kern="1200">
        <a:solidFill>
          <a:schemeClr val="tx1"/>
        </a:solidFill>
        <a:latin typeface="+mn-lt"/>
        <a:ea typeface="+mn-ea"/>
        <a:cs typeface="+mn-cs"/>
      </a:defRPr>
    </a:lvl5pPr>
    <a:lvl6pPr marL="1719580" algn="l" defTabSz="687705" rtl="0" eaLnBrk="1" latinLnBrk="0" hangingPunct="1">
      <a:defRPr sz="1355" kern="1200">
        <a:solidFill>
          <a:schemeClr val="tx1"/>
        </a:solidFill>
        <a:latin typeface="+mn-lt"/>
        <a:ea typeface="+mn-ea"/>
        <a:cs typeface="+mn-cs"/>
      </a:defRPr>
    </a:lvl6pPr>
    <a:lvl7pPr marL="2063115" algn="l" defTabSz="687705" rtl="0" eaLnBrk="1" latinLnBrk="0" hangingPunct="1">
      <a:defRPr sz="1355" kern="1200">
        <a:solidFill>
          <a:schemeClr val="tx1"/>
        </a:solidFill>
        <a:latin typeface="+mn-lt"/>
        <a:ea typeface="+mn-ea"/>
        <a:cs typeface="+mn-cs"/>
      </a:defRPr>
    </a:lvl7pPr>
    <a:lvl8pPr marL="2407285" algn="l" defTabSz="687705" rtl="0" eaLnBrk="1" latinLnBrk="0" hangingPunct="1">
      <a:defRPr sz="1355" kern="1200">
        <a:solidFill>
          <a:schemeClr val="tx1"/>
        </a:solidFill>
        <a:latin typeface="+mn-lt"/>
        <a:ea typeface="+mn-ea"/>
        <a:cs typeface="+mn-cs"/>
      </a:defRPr>
    </a:lvl8pPr>
    <a:lvl9pPr marL="2750820" algn="l" defTabSz="687705" rtl="0" eaLnBrk="1" latinLnBrk="0" hangingPunct="1">
      <a:defRPr sz="135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5534">
          <p15:clr>
            <a:srgbClr val="A4A3A4"/>
          </p15:clr>
        </p15:guide>
        <p15:guide id="2" orient="horz" pos="3039">
          <p15:clr>
            <a:srgbClr val="A4A3A4"/>
          </p15:clr>
        </p15:guide>
        <p15:guide id="3" pos="1474">
          <p15:clr>
            <a:srgbClr val="A4A3A4"/>
          </p15:clr>
        </p15:guide>
        <p15:guide id="4" orient="horz" pos="2495">
          <p15:clr>
            <a:srgbClr val="A4A3A4"/>
          </p15:clr>
        </p15:guide>
        <p15:guide id="5" pos="2653">
          <p15:clr>
            <a:srgbClr val="A4A3A4"/>
          </p15:clr>
        </p15:guide>
        <p15:guide id="6" orient="horz" pos="2064">
          <p15:clr>
            <a:srgbClr val="A4A3A4"/>
          </p15:clr>
        </p15:guide>
        <p15:guide id="7" orient="horz" pos="590">
          <p15:clr>
            <a:srgbClr val="A4A3A4"/>
          </p15:clr>
        </p15:guide>
        <p15:guide id="8" orient="horz" pos="22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A9A7"/>
    <a:srgbClr val="C76A6B"/>
    <a:srgbClr val="555759"/>
    <a:srgbClr val="FFFFFF"/>
    <a:srgbClr val="E9004C"/>
    <a:srgbClr val="F26E7D"/>
    <a:srgbClr val="E9F0F9"/>
    <a:srgbClr val="A0D6EF"/>
    <a:srgbClr val="6EC4E9"/>
    <a:srgbClr val="8586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浅色样式 2 - 强调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4"/>
    <p:restoredTop sz="94674"/>
  </p:normalViewPr>
  <p:slideViewPr>
    <p:cSldViewPr snapToGrid="0" snapToObjects="1">
      <p:cViewPr varScale="1">
        <p:scale>
          <a:sx n="164" d="100"/>
          <a:sy n="164" d="100"/>
        </p:scale>
        <p:origin x="656" y="168"/>
      </p:cViewPr>
      <p:guideLst>
        <p:guide pos="5534"/>
        <p:guide orient="horz" pos="3039"/>
        <p:guide pos="1474"/>
        <p:guide orient="horz" pos="2495"/>
        <p:guide pos="2653"/>
        <p:guide orient="horz" pos="2064"/>
        <p:guide orient="horz" pos="590"/>
        <p:guide orient="horz" pos="226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工作表1!$B$1</c:f>
              <c:strCache>
                <c:ptCount val="1"/>
                <c:pt idx="0">
                  <c:v>销售额</c:v>
                </c:pt>
              </c:strCache>
            </c:strRef>
          </c:tx>
          <c:spPr>
            <a:solidFill>
              <a:srgbClr val="FFCE00"/>
            </a:solidFill>
            <a:ln w="25400"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rgbClr val="A51E36"/>
              </a:solidFill>
              <a:ln w="19050"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01-0DBA-E449-BA33-896C0A970B21}"/>
              </c:ext>
            </c:extLst>
          </c:dPt>
          <c:dPt>
            <c:idx val="1"/>
            <c:invertIfNegative val="0"/>
            <c:bubble3D val="0"/>
            <c:spPr>
              <a:solidFill>
                <a:srgbClr val="555759"/>
              </a:solidFill>
              <a:ln w="1905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0DBA-E449-BA33-896C0A970B21}"/>
              </c:ext>
            </c:extLst>
          </c:dPt>
          <c:dPt>
            <c:idx val="2"/>
            <c:invertIfNegative val="0"/>
            <c:bubble3D val="0"/>
            <c:spPr>
              <a:solidFill>
                <a:srgbClr val="C76A6B"/>
              </a:solidFill>
              <a:ln w="1905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0DBA-E449-BA33-896C0A970B21}"/>
              </c:ext>
            </c:extLst>
          </c:dPt>
          <c:dPt>
            <c:idx val="3"/>
            <c:invertIfNegative val="0"/>
            <c:bubble3D val="0"/>
            <c:spPr>
              <a:solidFill>
                <a:srgbClr val="858687"/>
              </a:solidFill>
              <a:ln w="1905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0DBA-E449-BA33-896C0A970B21}"/>
              </c:ext>
            </c:extLst>
          </c:dPt>
          <c:cat>
            <c:strRef>
              <c:f>工作表1!$A$2:$A$5</c:f>
              <c:strCache>
                <c:ptCount val="4"/>
                <c:pt idx="0">
                  <c:v>系列1</c:v>
                </c:pt>
                <c:pt idx="1">
                  <c:v>系列2</c:v>
                </c:pt>
                <c:pt idx="2">
                  <c:v>系列3</c:v>
                </c:pt>
                <c:pt idx="3">
                  <c:v>系列4</c:v>
                </c:pt>
              </c:strCache>
            </c:strRef>
          </c:cat>
          <c:val>
            <c:numRef>
              <c:f>工作表1!$B$2:$B$5</c:f>
              <c:numCache>
                <c:formatCode>General</c:formatCode>
                <c:ptCount val="4"/>
                <c:pt idx="0">
                  <c:v>12</c:v>
                </c:pt>
                <c:pt idx="1">
                  <c:v>11</c:v>
                </c:pt>
                <c:pt idx="2">
                  <c:v>9</c:v>
                </c:pt>
                <c:pt idx="3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DBA-E449-BA33-896C0A970B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-2117200896"/>
        <c:axId val="-2117211296"/>
      </c:barChart>
      <c:catAx>
        <c:axId val="-2117200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zh-CN" sz="800" b="0" i="0" u="none" strike="noStrike" kern="1200" baseline="0">
                <a:solidFill>
                  <a:srgbClr val="858687"/>
                </a:solidFill>
                <a:latin typeface="+mn-lt"/>
                <a:ea typeface="方正兰亭黑_GBK" panose="02000000000000000000" charset="-122"/>
                <a:cs typeface="+mn-cs"/>
              </a:defRPr>
            </a:pPr>
            <a:endParaRPr lang="zh-CN"/>
          </a:p>
        </c:txPr>
        <c:crossAx val="-2117211296"/>
        <c:crosses val="autoZero"/>
        <c:auto val="1"/>
        <c:lblAlgn val="ctr"/>
        <c:lblOffset val="100"/>
        <c:noMultiLvlLbl val="0"/>
      </c:catAx>
      <c:valAx>
        <c:axId val="-2117211296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rgbClr val="EDECEC"/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rgbClr val="858687"/>
                </a:solidFill>
                <a:latin typeface="Geometria" panose="020B0503020204020204" charset="0"/>
                <a:ea typeface="Geometria" panose="020B0503020204020204" charset="0"/>
                <a:cs typeface="Geometria" panose="020B0503020204020204" charset="0"/>
                <a:sym typeface="Geometria" panose="020B0503020204020204" charset="0"/>
              </a:defRPr>
            </a:pPr>
            <a:endParaRPr lang="zh-CN"/>
          </a:p>
        </c:txPr>
        <c:crossAx val="-21172008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>
      <a:glow rad="63500">
        <a:schemeClr val="bg1">
          <a:alpha val="40000"/>
        </a:schemeClr>
      </a:glow>
    </a:effectLst>
  </c:spPr>
  <c:txPr>
    <a:bodyPr/>
    <a:lstStyle/>
    <a:p>
      <a:pPr>
        <a:defRPr lang="zh-CN"/>
      </a:pPr>
      <a:endParaRPr lang="zh-CN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工作表1!$B$1</c:f>
              <c:strCache>
                <c:ptCount val="1"/>
                <c:pt idx="0">
                  <c:v>销售额</c:v>
                </c:pt>
              </c:strCache>
            </c:strRef>
          </c:tx>
          <c:spPr>
            <a:solidFill>
              <a:srgbClr val="FFCE00"/>
            </a:solidFill>
            <a:ln w="19050">
              <a:noFill/>
            </a:ln>
            <a:effectLst/>
          </c:spPr>
          <c:dPt>
            <c:idx val="0"/>
            <c:bubble3D val="0"/>
            <c:spPr>
              <a:solidFill>
                <a:srgbClr val="A51E36"/>
              </a:solidFill>
              <a:ln w="190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01-285B-DF4A-ABCE-A8AF8346C2E6}"/>
              </c:ext>
            </c:extLst>
          </c:dPt>
          <c:dPt>
            <c:idx val="1"/>
            <c:bubble3D val="0"/>
            <c:spPr>
              <a:solidFill>
                <a:srgbClr val="555759"/>
              </a:solidFill>
              <a:ln w="19050">
                <a:solidFill>
                  <a:schemeClr val="bg1"/>
                </a:solidFill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285B-DF4A-ABCE-A8AF8346C2E6}"/>
              </c:ext>
            </c:extLst>
          </c:dPt>
          <c:dPt>
            <c:idx val="2"/>
            <c:bubble3D val="0"/>
            <c:spPr>
              <a:solidFill>
                <a:srgbClr val="C76A6B"/>
              </a:solidFill>
              <a:ln w="19050">
                <a:solidFill>
                  <a:schemeClr val="bg1"/>
                </a:solidFill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285B-DF4A-ABCE-A8AF8346C2E6}"/>
              </c:ext>
            </c:extLst>
          </c:dPt>
          <c:dPt>
            <c:idx val="3"/>
            <c:bubble3D val="0"/>
            <c:spPr>
              <a:solidFill>
                <a:srgbClr val="858687"/>
              </a:solidFill>
              <a:ln w="19050">
                <a:solidFill>
                  <a:schemeClr val="bg1"/>
                </a:solidFill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285B-DF4A-ABCE-A8AF8346C2E6}"/>
              </c:ext>
            </c:extLst>
          </c:dPt>
          <c:cat>
            <c:strRef>
              <c:f>工作表1!$A$2:$A$5</c:f>
              <c:strCache>
                <c:ptCount val="4"/>
                <c:pt idx="0">
                  <c:v>系列1</c:v>
                </c:pt>
                <c:pt idx="1">
                  <c:v>系列2</c:v>
                </c:pt>
                <c:pt idx="2">
                  <c:v>系列3</c:v>
                </c:pt>
                <c:pt idx="3">
                  <c:v>系列4</c:v>
                </c:pt>
              </c:strCache>
            </c:strRef>
          </c:cat>
          <c:val>
            <c:numRef>
              <c:f>工作表1!$B$2:$B$5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85B-DF4A-ABCE-A8AF8346C2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40"/>
      </c:pie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lang="zh-CN" sz="800" b="0" i="0" u="none" strike="noStrike" kern="1200" baseline="0">
                <a:solidFill>
                  <a:srgbClr val="858687"/>
                </a:solidFill>
                <a:latin typeface="方正兰亭黑_GBK" panose="02000000000000000000" charset="-122"/>
                <a:ea typeface="方正兰亭黑_GBK" panose="02000000000000000000" charset="-122"/>
                <a:cs typeface="方正兰亭黑_GBK" panose="02000000000000000000" charset="-122"/>
              </a:defRPr>
            </a:pPr>
            <a:endParaRPr lang="zh-CN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lang="zh-CN" sz="800" b="0" i="0" u="none" strike="noStrike" kern="1200" baseline="0">
                <a:solidFill>
                  <a:srgbClr val="858687"/>
                </a:solidFill>
                <a:latin typeface="方正兰亭黑_GBK" panose="02000000000000000000" charset="-122"/>
                <a:ea typeface="方正兰亭黑_GBK" panose="02000000000000000000" charset="-122"/>
                <a:cs typeface="方正兰亭黑_GBK" panose="02000000000000000000" charset="-122"/>
              </a:defRPr>
            </a:pPr>
            <a:endParaRPr lang="zh-CN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lang="zh-CN" sz="800" b="0" i="0" u="none" strike="noStrike" kern="1200" baseline="0">
                <a:solidFill>
                  <a:srgbClr val="858687"/>
                </a:solidFill>
                <a:latin typeface="方正兰亭黑_GBK" panose="02000000000000000000" charset="-122"/>
                <a:ea typeface="方正兰亭黑_GBK" panose="02000000000000000000" charset="-122"/>
                <a:cs typeface="方正兰亭黑_GBK" panose="02000000000000000000" charset="-122"/>
              </a:defRPr>
            </a:pPr>
            <a:endParaRPr lang="zh-CN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lang="zh-CN" sz="800" b="0" i="0" u="none" strike="noStrike" kern="1200" baseline="0">
                <a:solidFill>
                  <a:srgbClr val="858687"/>
                </a:solidFill>
                <a:latin typeface="方正兰亭黑_GBK" panose="02000000000000000000" charset="-122"/>
                <a:ea typeface="方正兰亭黑_GBK" panose="02000000000000000000" charset="-122"/>
                <a:cs typeface="方正兰亭黑_GBK" panose="02000000000000000000" charset="-122"/>
              </a:defRPr>
            </a:pPr>
            <a:endParaRPr lang="zh-CN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zh-CN" sz="800" b="0" i="0" u="none" strike="noStrike" kern="1200" baseline="0">
              <a:solidFill>
                <a:srgbClr val="555759"/>
              </a:solidFill>
              <a:latin typeface="方正兰亭黑_GBK" panose="02000000000000000000" charset="-122"/>
              <a:ea typeface="方正兰亭黑_GBK" panose="02000000000000000000" charset="-122"/>
              <a:cs typeface="方正兰亭黑_GBK" panose="02000000000000000000" charset="-122"/>
            </a:defRPr>
          </a:pPr>
          <a:endParaRPr lang="zh-CN"/>
        </a:p>
      </c:txPr>
    </c:legend>
    <c:plotVisOnly val="1"/>
    <c:dispBlanksAs val="gap"/>
    <c:showDLblsOverMax val="0"/>
  </c:chart>
  <c:spPr>
    <a:noFill/>
    <a:ln>
      <a:noFill/>
    </a:ln>
    <a:effectLst>
      <a:glow rad="63500">
        <a:schemeClr val="bg1">
          <a:alpha val="40000"/>
        </a:schemeClr>
      </a:glow>
    </a:effectLst>
  </c:spPr>
  <c:txPr>
    <a:bodyPr/>
    <a:lstStyle/>
    <a:p>
      <a:pPr>
        <a:defRPr lang="zh-CN"/>
      </a:pPr>
      <a:endParaRPr lang="zh-CN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工作表1!$B$1</c:f>
              <c:strCache>
                <c:ptCount val="1"/>
                <c:pt idx="0">
                  <c:v>系列 1</c:v>
                </c:pt>
              </c:strCache>
            </c:strRef>
          </c:tx>
          <c:spPr>
            <a:ln w="28575" cap="rnd">
              <a:solidFill>
                <a:srgbClr val="A51E36"/>
              </a:solidFill>
              <a:round/>
            </a:ln>
            <a:effectLst/>
          </c:spPr>
          <c:marker>
            <c:symbol val="none"/>
          </c:marker>
          <c:cat>
            <c:strRef>
              <c:f>工作表1!$A$2:$A$5</c:f>
              <c:strCache>
                <c:ptCount val="4"/>
                <c:pt idx="0">
                  <c:v>类别 1</c:v>
                </c:pt>
                <c:pt idx="1">
                  <c:v>类别 2</c:v>
                </c:pt>
                <c:pt idx="2">
                  <c:v>类别 3</c:v>
                </c:pt>
                <c:pt idx="3">
                  <c:v>类别 4</c:v>
                </c:pt>
              </c:strCache>
            </c:strRef>
          </c:cat>
          <c:val>
            <c:numRef>
              <c:f>工作表1!$B$2:$B$5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36C-EC40-9CD3-193F0823B813}"/>
            </c:ext>
          </c:extLst>
        </c:ser>
        <c:ser>
          <c:idx val="1"/>
          <c:order val="1"/>
          <c:tx>
            <c:strRef>
              <c:f>工作表1!$C$1</c:f>
              <c:strCache>
                <c:ptCount val="1"/>
                <c:pt idx="0">
                  <c:v>系列 2</c:v>
                </c:pt>
              </c:strCache>
            </c:strRef>
          </c:tx>
          <c:spPr>
            <a:ln w="28575" cap="rnd">
              <a:solidFill>
                <a:srgbClr val="555759"/>
              </a:solidFill>
              <a:round/>
            </a:ln>
            <a:effectLst/>
          </c:spPr>
          <c:marker>
            <c:symbol val="none"/>
          </c:marker>
          <c:cat>
            <c:strRef>
              <c:f>工作表1!$A$2:$A$5</c:f>
              <c:strCache>
                <c:ptCount val="4"/>
                <c:pt idx="0">
                  <c:v>类别 1</c:v>
                </c:pt>
                <c:pt idx="1">
                  <c:v>类别 2</c:v>
                </c:pt>
                <c:pt idx="2">
                  <c:v>类别 3</c:v>
                </c:pt>
                <c:pt idx="3">
                  <c:v>类别 4</c:v>
                </c:pt>
              </c:strCache>
            </c:strRef>
          </c:cat>
          <c:val>
            <c:numRef>
              <c:f>工作表1!$C$2:$C$5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36C-EC40-9CD3-193F0823B813}"/>
            </c:ext>
          </c:extLst>
        </c:ser>
        <c:ser>
          <c:idx val="2"/>
          <c:order val="2"/>
          <c:tx>
            <c:strRef>
              <c:f>工作表1!$D$1</c:f>
              <c:strCache>
                <c:ptCount val="1"/>
                <c:pt idx="0">
                  <c:v>系列 3</c:v>
                </c:pt>
              </c:strCache>
            </c:strRef>
          </c:tx>
          <c:spPr>
            <a:ln w="28575" cap="rnd">
              <a:solidFill>
                <a:srgbClr val="C76A6B"/>
              </a:solidFill>
              <a:round/>
            </a:ln>
            <a:effectLst/>
          </c:spPr>
          <c:marker>
            <c:symbol val="none"/>
          </c:marker>
          <c:cat>
            <c:strRef>
              <c:f>工作表1!$A$2:$A$5</c:f>
              <c:strCache>
                <c:ptCount val="4"/>
                <c:pt idx="0">
                  <c:v>类别 1</c:v>
                </c:pt>
                <c:pt idx="1">
                  <c:v>类别 2</c:v>
                </c:pt>
                <c:pt idx="2">
                  <c:v>类别 3</c:v>
                </c:pt>
                <c:pt idx="3">
                  <c:v>类别 4</c:v>
                </c:pt>
              </c:strCache>
            </c:strRef>
          </c:cat>
          <c:val>
            <c:numRef>
              <c:f>工作表1!$D$2:$D$5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36C-EC40-9CD3-193F0823B813}"/>
            </c:ext>
          </c:extLst>
        </c:ser>
        <c:ser>
          <c:idx val="3"/>
          <c:order val="3"/>
          <c:tx>
            <c:strRef>
              <c:f>工作表1!$E$1</c:f>
              <c:strCache>
                <c:ptCount val="1"/>
                <c:pt idx="0">
                  <c:v>系列 4</c:v>
                </c:pt>
              </c:strCache>
            </c:strRef>
          </c:tx>
          <c:spPr>
            <a:ln w="28575" cap="rnd">
              <a:solidFill>
                <a:srgbClr val="858687"/>
              </a:solidFill>
              <a:round/>
            </a:ln>
            <a:effectLst/>
          </c:spPr>
          <c:marker>
            <c:symbol val="none"/>
          </c:marker>
          <c:cat>
            <c:strRef>
              <c:f>工作表1!$A$2:$A$5</c:f>
              <c:strCache>
                <c:ptCount val="4"/>
                <c:pt idx="0">
                  <c:v>类别 1</c:v>
                </c:pt>
                <c:pt idx="1">
                  <c:v>类别 2</c:v>
                </c:pt>
                <c:pt idx="2">
                  <c:v>类别 3</c:v>
                </c:pt>
                <c:pt idx="3">
                  <c:v>类别 4</c:v>
                </c:pt>
              </c:strCache>
            </c:strRef>
          </c:cat>
          <c:val>
            <c:numRef>
              <c:f>工作表1!$E$2:$E$5</c:f>
              <c:numCache>
                <c:formatCode>General</c:formatCode>
                <c:ptCount val="4"/>
                <c:pt idx="0">
                  <c:v>3</c:v>
                </c:pt>
                <c:pt idx="1">
                  <c:v>3</c:v>
                </c:pt>
                <c:pt idx="2">
                  <c:v>5</c:v>
                </c:pt>
                <c:pt idx="3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36C-EC40-9CD3-193F0823B8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139970032"/>
        <c:axId val="-2139904048"/>
      </c:lineChart>
      <c:catAx>
        <c:axId val="-213997003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-2139904048"/>
        <c:crosses val="autoZero"/>
        <c:auto val="1"/>
        <c:lblAlgn val="ctr"/>
        <c:lblOffset val="100"/>
        <c:noMultiLvlLbl val="0"/>
      </c:catAx>
      <c:valAx>
        <c:axId val="-21399040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rgbClr val="858687"/>
                </a:solidFill>
                <a:latin typeface="Geometria" panose="020B0503020204020204" charset="0"/>
                <a:ea typeface="Geometria" panose="020B0503020204020204" charset="0"/>
                <a:cs typeface="Geometria" panose="020B0503020204020204" charset="0"/>
                <a:sym typeface="Geometria" panose="020B0503020204020204" charset="0"/>
              </a:defRPr>
            </a:pPr>
            <a:endParaRPr lang="zh-CN"/>
          </a:p>
        </c:txPr>
        <c:crossAx val="-21399700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lang="zh-CN" sz="800" b="0" i="0" u="none" strike="noStrike" kern="1200" baseline="0">
                <a:solidFill>
                  <a:srgbClr val="858687"/>
                </a:solidFill>
                <a:latin typeface="方正兰亭黑_GBK" panose="02000000000000000000" charset="-122"/>
                <a:ea typeface="方正兰亭黑_GBK" panose="02000000000000000000" charset="-122"/>
                <a:cs typeface="方正兰亭黑_GBK" panose="02000000000000000000" charset="-122"/>
              </a:defRPr>
            </a:pPr>
            <a:endParaRPr lang="zh-CN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lang="zh-CN" sz="800" b="0" i="0" u="none" strike="noStrike" kern="1200" baseline="0">
                <a:solidFill>
                  <a:srgbClr val="858687"/>
                </a:solidFill>
                <a:latin typeface="方正兰亭黑_GBK" panose="02000000000000000000" charset="-122"/>
                <a:ea typeface="方正兰亭黑_GBK" panose="02000000000000000000" charset="-122"/>
                <a:cs typeface="方正兰亭黑_GBK" panose="02000000000000000000" charset="-122"/>
              </a:defRPr>
            </a:pPr>
            <a:endParaRPr lang="zh-CN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lang="zh-CN" sz="800" b="0" i="0" u="none" strike="noStrike" kern="1200" baseline="0">
                <a:solidFill>
                  <a:srgbClr val="858687"/>
                </a:solidFill>
                <a:latin typeface="方正兰亭黑_GBK" panose="02000000000000000000" charset="-122"/>
                <a:ea typeface="方正兰亭黑_GBK" panose="02000000000000000000" charset="-122"/>
                <a:cs typeface="方正兰亭黑_GBK" panose="02000000000000000000" charset="-122"/>
              </a:defRPr>
            </a:pPr>
            <a:endParaRPr lang="zh-CN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lang="zh-CN" sz="800" b="0" i="0" u="none" strike="noStrike" kern="1200" baseline="0">
                <a:solidFill>
                  <a:srgbClr val="858687"/>
                </a:solidFill>
                <a:latin typeface="方正兰亭黑_GBK" panose="02000000000000000000" charset="-122"/>
                <a:ea typeface="方正兰亭黑_GBK" panose="02000000000000000000" charset="-122"/>
                <a:cs typeface="方正兰亭黑_GBK" panose="02000000000000000000" charset="-122"/>
              </a:defRPr>
            </a:pPr>
            <a:endParaRPr lang="zh-CN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zh-CN" sz="800" b="0" i="0" u="none" strike="noStrike" kern="1200" baseline="0">
              <a:solidFill>
                <a:srgbClr val="555759"/>
              </a:solidFill>
              <a:latin typeface="方正兰亭黑_GBK" panose="02000000000000000000" charset="-122"/>
              <a:ea typeface="方正兰亭黑_GBK" panose="02000000000000000000" charset="-122"/>
              <a:cs typeface="方正兰亭黑_GBK" panose="02000000000000000000" charset="-122"/>
            </a:defRPr>
          </a:pPr>
          <a:endParaRPr lang="zh-CN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zh-CN" sz="800">
          <a:solidFill>
            <a:srgbClr val="555759"/>
          </a:solidFill>
          <a:latin typeface="方正兰亭黑_GBK" panose="02000000000000000000" charset="-122"/>
          <a:ea typeface="方正兰亭黑_GBK" panose="02000000000000000000" charset="-122"/>
          <a:cs typeface="方正兰亭黑_GBK" panose="02000000000000000000" charset="-122"/>
        </a:defRPr>
      </a:pPr>
      <a:endParaRPr lang="zh-CN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5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5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5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BD9612-F53E-5945-9C8E-1F92400E66B2}" type="datetimeFigureOut">
              <a:rPr kumimoji="1" lang="zh-CN" altLang="en-US" smtClean="0"/>
              <a:t>2025/4/10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708025" y="1143000"/>
            <a:ext cx="54419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7208A1-D38D-C548-96DE-88E99097BFF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7208A1-D38D-C548-96DE-88E99097BFF9}" type="slidenum">
              <a:rPr kumimoji="1" lang="zh-CN" altLang="en-US" smtClean="0"/>
              <a:t>16</a:t>
            </a:fld>
            <a:endParaRPr kumimoji="1"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8527"/>
            <a:ext cx="6858000" cy="180507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23207"/>
            <a:ext cx="6858000" cy="125178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80EBC-1F4F-064A-BCDA-A8702FD7B152}" type="datetimeFigureOut">
              <a:rPr kumimoji="1" lang="zh-CN" altLang="en-US" smtClean="0"/>
              <a:t>2025/4/10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F141A-EAFD-9144-B9F1-78E320CF3BD2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80EBC-1F4F-064A-BCDA-A8702FD7B152}" type="datetimeFigureOut">
              <a:rPr kumimoji="1" lang="zh-CN" altLang="en-US" smtClean="0"/>
              <a:t>2025/4/10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F141A-EAFD-9144-B9F1-78E320CF3BD2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6041"/>
            <a:ext cx="1971675" cy="4393857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6041"/>
            <a:ext cx="5800725" cy="4393857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80EBC-1F4F-064A-BCDA-A8702FD7B152}" type="datetimeFigureOut">
              <a:rPr kumimoji="1" lang="zh-CN" altLang="en-US" smtClean="0"/>
              <a:t>2025/4/10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F141A-EAFD-9144-B9F1-78E320CF3BD2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80EBC-1F4F-064A-BCDA-A8702FD7B152}" type="datetimeFigureOut">
              <a:rPr kumimoji="1" lang="zh-CN" altLang="en-US" smtClean="0"/>
              <a:t>2025/4/10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F141A-EAFD-9144-B9F1-78E320CF3BD2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92594"/>
            <a:ext cx="7886700" cy="215672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69719"/>
            <a:ext cx="7886700" cy="113416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80EBC-1F4F-064A-BCDA-A8702FD7B152}" type="datetimeFigureOut">
              <a:rPr kumimoji="1" lang="zh-CN" altLang="en-US" smtClean="0"/>
              <a:t>2025/4/10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F141A-EAFD-9144-B9F1-78E320CF3BD2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80206"/>
            <a:ext cx="3886200" cy="328969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80206"/>
            <a:ext cx="3886200" cy="328969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80EBC-1F4F-064A-BCDA-A8702FD7B152}" type="datetimeFigureOut">
              <a:rPr kumimoji="1" lang="zh-CN" altLang="en-US" smtClean="0"/>
              <a:t>2025/4/10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F141A-EAFD-9144-B9F1-78E320CF3BD2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6042"/>
            <a:ext cx="7886700" cy="100215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70990"/>
            <a:ext cx="3868340" cy="6228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93883"/>
            <a:ext cx="3868340" cy="278561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70990"/>
            <a:ext cx="3887391" cy="6228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93883"/>
            <a:ext cx="3887391" cy="278561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80EBC-1F4F-064A-BCDA-A8702FD7B152}" type="datetimeFigureOut">
              <a:rPr kumimoji="1" lang="zh-CN" altLang="en-US" smtClean="0"/>
              <a:t>2025/4/10</a:t>
            </a:fld>
            <a:endParaRPr kumimoji="1"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F141A-EAFD-9144-B9F1-78E320CF3BD2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80EBC-1F4F-064A-BCDA-A8702FD7B152}" type="datetimeFigureOut">
              <a:rPr kumimoji="1" lang="zh-CN" altLang="en-US" smtClean="0"/>
              <a:t>2025/4/10</a:t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F141A-EAFD-9144-B9F1-78E320CF3BD2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80EBC-1F4F-064A-BCDA-A8702FD7B152}" type="datetimeFigureOut">
              <a:rPr kumimoji="1" lang="zh-CN" altLang="en-US" smtClean="0"/>
              <a:t>2025/4/10</a:t>
            </a:fld>
            <a:endParaRPr kumimoji="1"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F141A-EAFD-9144-B9F1-78E320CF3BD2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5652"/>
            <a:ext cx="2949178" cy="120978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6512"/>
            <a:ext cx="4629150" cy="368455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55433"/>
            <a:ext cx="2949178" cy="288163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80EBC-1F4F-064A-BCDA-A8702FD7B152}" type="datetimeFigureOut">
              <a:rPr kumimoji="1" lang="zh-CN" altLang="en-US" smtClean="0"/>
              <a:t>2025/4/10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F141A-EAFD-9144-B9F1-78E320CF3BD2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5652"/>
            <a:ext cx="2949178" cy="120978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3887391" y="746512"/>
            <a:ext cx="4629150" cy="368455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将图片拖动到占位符，或单击添加图标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55433"/>
            <a:ext cx="2949178" cy="288163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80EBC-1F4F-064A-BCDA-A8702FD7B152}" type="datetimeFigureOut">
              <a:rPr kumimoji="1" lang="zh-CN" altLang="en-US" smtClean="0"/>
              <a:t>2025/4/10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F141A-EAFD-9144-B9F1-78E320CF3BD2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6042"/>
            <a:ext cx="7886700" cy="10021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80206"/>
            <a:ext cx="7886700" cy="32896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805519"/>
            <a:ext cx="2057400" cy="276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880EBC-1F4F-064A-BCDA-A8702FD7B152}" type="datetimeFigureOut">
              <a:rPr kumimoji="1" lang="zh-CN" altLang="en-US" smtClean="0"/>
              <a:t>2025/4/10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805519"/>
            <a:ext cx="3086100" cy="276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805519"/>
            <a:ext cx="2057400" cy="276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AF141A-EAFD-9144-B9F1-78E320CF3BD2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84648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263503" y="3157753"/>
            <a:ext cx="5489803" cy="541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500"/>
              </a:lnSpc>
            </a:pPr>
            <a:r>
              <a:rPr kumimoji="1" lang="zh-CN" altLang="en-US" sz="3200" dirty="0">
                <a:solidFill>
                  <a:schemeClr val="bg1"/>
                </a:solidFill>
                <a:latin typeface="兰亭黑-简 中黑" charset="-122"/>
                <a:ea typeface="兰亭黑-简 中黑" charset="-122"/>
                <a:cs typeface="Gotham Bold" charset="0"/>
              </a:rPr>
              <a:t>全球化赋能高等教育</a:t>
            </a:r>
            <a:r>
              <a:rPr kumimoji="1" lang="en-US" altLang="zh-CN" sz="3200" dirty="0">
                <a:solidFill>
                  <a:schemeClr val="bg1"/>
                </a:solidFill>
                <a:latin typeface="兰亭黑-简 中黑" charset="-122"/>
                <a:ea typeface="兰亭黑-简 中黑" charset="-122"/>
                <a:cs typeface="Gotham Bold" charset="0"/>
              </a:rPr>
              <a:t>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2263503" y="2469987"/>
            <a:ext cx="46794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400" dirty="0">
                <a:solidFill>
                  <a:schemeClr val="bg1"/>
                </a:solidFill>
                <a:latin typeface="Geometria-Medium" panose="020B0603020204020204" charset="0"/>
              </a:rPr>
              <a:t>Internationally collaborative higher education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471CC7E9-4B38-B24B-B75D-DFE8D5C5CF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715" y="36089"/>
            <a:ext cx="3006671" cy="112694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789487" y="360363"/>
            <a:ext cx="1944000" cy="4464050"/>
          </a:xfrm>
          <a:prstGeom prst="rect">
            <a:avLst/>
          </a:prstGeom>
          <a:solidFill>
            <a:srgbClr val="ED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/>
          </a:p>
        </p:txBody>
      </p:sp>
      <p:sp>
        <p:nvSpPr>
          <p:cNvPr id="13" name="文本框 12"/>
          <p:cNvSpPr txBox="1"/>
          <p:nvPr/>
        </p:nvSpPr>
        <p:spPr>
          <a:xfrm>
            <a:off x="1060201" y="1184231"/>
            <a:ext cx="3367337" cy="425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600"/>
              </a:lnSpc>
            </a:pPr>
            <a:r>
              <a:rPr kumimoji="1" lang="zh-CN" altLang="en-US" sz="2600" dirty="0">
                <a:solidFill>
                  <a:srgbClr val="A51E36"/>
                </a:solidFill>
                <a:latin typeface="兰亭黑-简 中黑" charset="-122"/>
                <a:ea typeface="兰亭黑-简 中黑" charset="-122"/>
                <a:cs typeface="Gotham Bold" charset="0"/>
              </a:rPr>
              <a:t>正文页面标题</a:t>
            </a:r>
            <a:endParaRPr kumimoji="1" lang="en-US" altLang="zh-CN" sz="2600" dirty="0">
              <a:solidFill>
                <a:srgbClr val="A51E36"/>
              </a:solidFill>
              <a:latin typeface="兰亭黑-简 中黑" charset="-122"/>
              <a:ea typeface="兰亭黑-简 中黑" charset="-122"/>
              <a:cs typeface="Gotham Bold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040606" y="1660323"/>
            <a:ext cx="3475904" cy="29136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2200"/>
              </a:lnSpc>
            </a:pP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岳阳科技职业学院成立于</a:t>
            </a:r>
            <a:r>
              <a:rPr lang="en-US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2025</a:t>
            </a: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年，是经湖南省人民政府批准设立、教育部备案的一所应用型、创新型、特色鲜明的全日制高等院校。 学校坐落于湖南省副中心城市</a:t>
            </a:r>
            <a:r>
              <a:rPr lang="en-US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——</a:t>
            </a: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岳阳，主动融入国家科教兴国战略，紧密对接湖南省 “三高四新” 战略、“</a:t>
            </a:r>
            <a:r>
              <a:rPr lang="en-US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4×4” </a:t>
            </a: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现代化产业体系以及岳阳市 “</a:t>
            </a:r>
            <a:r>
              <a:rPr lang="en-US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1+3+</a:t>
            </a:r>
            <a:r>
              <a:rPr lang="en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X” </a:t>
            </a: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产业布局，开设电气自动化技术、数字媒体技术、大数据与财务管理、舞蹈编导、信息安全技术应用、</a:t>
            </a:r>
            <a:endParaRPr lang="en-US" altLang="zh-CN" sz="1400" dirty="0">
              <a:solidFill>
                <a:srgbClr val="6C6E70"/>
              </a:solidFill>
              <a:latin typeface="兰亭黑-简 纤黑" charset="-122"/>
              <a:ea typeface="兰亭黑-简 纤黑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060201" y="513626"/>
            <a:ext cx="2185920" cy="220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kumimoji="1" lang="zh-CN" altLang="en-US" sz="1000" i="1" dirty="0">
                <a:solidFill>
                  <a:srgbClr val="9E9FA0"/>
                </a:solidFill>
                <a:latin typeface="方正兰亭细黑_GBK" charset="-122"/>
                <a:ea typeface="方正兰亭细黑_GBK" charset="-122"/>
                <a:cs typeface="Gotham Bold" charset="0"/>
              </a:rPr>
              <a:t>正文页面示例</a:t>
            </a:r>
            <a:endParaRPr kumimoji="1" lang="en-US" altLang="zh-CN" sz="1000" i="1" dirty="0">
              <a:solidFill>
                <a:srgbClr val="9E9FA0"/>
              </a:solidFill>
              <a:latin typeface="方正兰亭细黑_GBK" charset="-122"/>
              <a:ea typeface="方正兰亭细黑_GBK" charset="-122"/>
              <a:cs typeface="Gotham Bold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6841225" y="360363"/>
            <a:ext cx="1944000" cy="4464050"/>
          </a:xfrm>
          <a:prstGeom prst="rect">
            <a:avLst/>
          </a:prstGeom>
          <a:solidFill>
            <a:srgbClr val="ED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/>
          </a:p>
        </p:txBody>
      </p:sp>
      <p:sp>
        <p:nvSpPr>
          <p:cNvPr id="8" name="文本框 7"/>
          <p:cNvSpPr txBox="1"/>
          <p:nvPr/>
        </p:nvSpPr>
        <p:spPr>
          <a:xfrm>
            <a:off x="5369716" y="2016125"/>
            <a:ext cx="859158" cy="425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600"/>
              </a:lnSpc>
            </a:pPr>
            <a:r>
              <a:rPr kumimoji="1" lang="zh-CN" altLang="en-US" sz="2600">
                <a:solidFill>
                  <a:srgbClr val="D2D2D2"/>
                </a:solidFill>
                <a:latin typeface="兰亭黑-简 中黑" charset="-122"/>
                <a:ea typeface="兰亭黑-简 中黑" charset="-122"/>
                <a:cs typeface="Gotham Bold" charset="0"/>
              </a:rPr>
              <a:t>图片</a:t>
            </a:r>
            <a:endParaRPr kumimoji="1" lang="en-US" altLang="zh-CN" sz="2600" dirty="0">
              <a:solidFill>
                <a:srgbClr val="D2D2D2"/>
              </a:solidFill>
              <a:latin typeface="兰亭黑-简 中黑" charset="-122"/>
              <a:ea typeface="兰亭黑-简 中黑" charset="-122"/>
              <a:cs typeface="Gotham Bold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7419022" y="2016125"/>
            <a:ext cx="859158" cy="425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600"/>
              </a:lnSpc>
            </a:pPr>
            <a:r>
              <a:rPr kumimoji="1" lang="zh-CN" altLang="en-US" sz="2600">
                <a:solidFill>
                  <a:srgbClr val="D2D2D2"/>
                </a:solidFill>
                <a:latin typeface="兰亭黑-简 中黑" charset="-122"/>
                <a:ea typeface="兰亭黑-简 中黑" charset="-122"/>
                <a:cs typeface="Gotham Bold" charset="0"/>
              </a:rPr>
              <a:t>图片</a:t>
            </a:r>
            <a:endParaRPr kumimoji="1" lang="en-US" altLang="zh-CN" sz="2600" dirty="0">
              <a:solidFill>
                <a:srgbClr val="D2D2D2"/>
              </a:solidFill>
              <a:latin typeface="兰亭黑-简 中黑" charset="-122"/>
              <a:ea typeface="兰亭黑-简 中黑" charset="-122"/>
              <a:cs typeface="Gotham Bold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619186" y="513626"/>
            <a:ext cx="882456" cy="219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1000"/>
              </a:lnSpc>
            </a:pPr>
            <a:r>
              <a:rPr kumimoji="1" lang="en-US" altLang="zh-CN" sz="1000" i="1" dirty="0">
                <a:solidFill>
                  <a:srgbClr val="9E9FA0"/>
                </a:solidFill>
                <a:latin typeface="Geometria-Italic" panose="020B0503020204090204" charset="0"/>
                <a:ea typeface="+mj-ea"/>
                <a:cs typeface="Geometria-Italic" panose="020B0503020204090204" charset="0"/>
              </a:rPr>
              <a:t>01 / 14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789488" y="360362"/>
            <a:ext cx="3995737" cy="1404000"/>
          </a:xfrm>
          <a:prstGeom prst="rect">
            <a:avLst/>
          </a:prstGeom>
          <a:solidFill>
            <a:srgbClr val="ED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/>
          </a:p>
        </p:txBody>
      </p:sp>
      <p:sp>
        <p:nvSpPr>
          <p:cNvPr id="13" name="文本框 12"/>
          <p:cNvSpPr txBox="1"/>
          <p:nvPr/>
        </p:nvSpPr>
        <p:spPr>
          <a:xfrm>
            <a:off x="1060201" y="1184231"/>
            <a:ext cx="3367337" cy="425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600"/>
              </a:lnSpc>
            </a:pPr>
            <a:r>
              <a:rPr kumimoji="1" lang="zh-CN" altLang="en-US" sz="2600" dirty="0">
                <a:solidFill>
                  <a:srgbClr val="A51E36"/>
                </a:solidFill>
                <a:latin typeface="兰亭黑-简 中黑" charset="-122"/>
                <a:ea typeface="兰亭黑-简 中黑" charset="-122"/>
                <a:cs typeface="Gotham Bold" charset="0"/>
              </a:rPr>
              <a:t>正文页面标题</a:t>
            </a:r>
            <a:endParaRPr kumimoji="1" lang="en-US" altLang="zh-CN" sz="2600" dirty="0">
              <a:solidFill>
                <a:srgbClr val="A51E36"/>
              </a:solidFill>
              <a:latin typeface="兰亭黑-简 中黑" charset="-122"/>
              <a:ea typeface="兰亭黑-简 中黑" charset="-122"/>
              <a:cs typeface="Gotham Bold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040606" y="1660323"/>
            <a:ext cx="3475904" cy="29136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2200"/>
              </a:lnSpc>
            </a:pP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岳阳科技职业学院成立于</a:t>
            </a:r>
            <a:r>
              <a:rPr lang="en-US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2025</a:t>
            </a: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年，是经湖南省人民政府批准设立、教育部备案的一所应用型、创新型、特色鲜明的全日制高等院校。 学校坐落于湖南省副中心城市</a:t>
            </a:r>
            <a:r>
              <a:rPr lang="en-US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——</a:t>
            </a: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岳阳，主动融入国家科教兴国战略，紧密对接湖南省 “三高四新” 战略、“</a:t>
            </a:r>
            <a:r>
              <a:rPr lang="en-US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4×4” </a:t>
            </a: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现代化产业体系以及岳阳市 “</a:t>
            </a:r>
            <a:r>
              <a:rPr lang="en-US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1+3+</a:t>
            </a:r>
            <a:r>
              <a:rPr lang="en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X” </a:t>
            </a: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产业布局，开设电气自动化技术、数字媒体技术、大数据与财务管理、舞蹈编导、信息安全技术应用、</a:t>
            </a:r>
            <a:endParaRPr lang="en-US" altLang="zh-CN" sz="1400" dirty="0">
              <a:solidFill>
                <a:srgbClr val="6C6E70"/>
              </a:solidFill>
              <a:latin typeface="兰亭黑-简 纤黑" charset="-122"/>
              <a:ea typeface="兰亭黑-简 纤黑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060201" y="513626"/>
            <a:ext cx="2185920" cy="220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kumimoji="1" lang="zh-CN" altLang="en-US" sz="1000" i="1" dirty="0">
                <a:solidFill>
                  <a:srgbClr val="9E9FA0"/>
                </a:solidFill>
                <a:latin typeface="方正兰亭细黑_GBK" charset="-122"/>
                <a:ea typeface="方正兰亭细黑_GBK" charset="-122"/>
                <a:cs typeface="Gotham Bold" charset="0"/>
              </a:rPr>
              <a:t>正文页面示例</a:t>
            </a:r>
            <a:endParaRPr kumimoji="1" lang="en-US" altLang="zh-CN" sz="1000" i="1" dirty="0">
              <a:solidFill>
                <a:srgbClr val="9E9FA0"/>
              </a:solidFill>
              <a:latin typeface="方正兰亭细黑_GBK" charset="-122"/>
              <a:ea typeface="方正兰亭细黑_GBK" charset="-122"/>
              <a:cs typeface="Gotham Bold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57777" y="849483"/>
            <a:ext cx="859158" cy="425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600"/>
              </a:lnSpc>
            </a:pPr>
            <a:r>
              <a:rPr kumimoji="1" lang="zh-CN" altLang="en-US" sz="2600" dirty="0">
                <a:solidFill>
                  <a:srgbClr val="D2D2D2"/>
                </a:solidFill>
                <a:latin typeface="兰亭黑-简 中黑" charset="-122"/>
                <a:ea typeface="兰亭黑-简 中黑" charset="-122"/>
                <a:cs typeface="Gotham Bold" charset="0"/>
              </a:rPr>
              <a:t>图片</a:t>
            </a:r>
            <a:endParaRPr kumimoji="1" lang="en-US" altLang="zh-CN" sz="2600" dirty="0">
              <a:solidFill>
                <a:srgbClr val="D2D2D2"/>
              </a:solidFill>
              <a:latin typeface="兰亭黑-简 中黑" charset="-122"/>
              <a:ea typeface="兰亭黑-简 中黑" charset="-122"/>
              <a:cs typeface="Gotham Bold" charset="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4789488" y="3420413"/>
            <a:ext cx="3995737" cy="1404000"/>
          </a:xfrm>
          <a:prstGeom prst="rect">
            <a:avLst/>
          </a:prstGeom>
          <a:solidFill>
            <a:srgbClr val="ED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/>
          </a:p>
        </p:txBody>
      </p:sp>
      <p:sp>
        <p:nvSpPr>
          <p:cNvPr id="14" name="文本框 13"/>
          <p:cNvSpPr txBox="1"/>
          <p:nvPr/>
        </p:nvSpPr>
        <p:spPr>
          <a:xfrm>
            <a:off x="6357777" y="3909534"/>
            <a:ext cx="859158" cy="425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600"/>
              </a:lnSpc>
            </a:pPr>
            <a:r>
              <a:rPr kumimoji="1" lang="zh-CN" altLang="en-US" sz="2600" dirty="0">
                <a:solidFill>
                  <a:srgbClr val="D2D2D2"/>
                </a:solidFill>
                <a:latin typeface="兰亭黑-简 中黑" charset="-122"/>
                <a:ea typeface="兰亭黑-简 中黑" charset="-122"/>
                <a:cs typeface="Gotham Bold" charset="0"/>
              </a:rPr>
              <a:t>图片</a:t>
            </a:r>
            <a:endParaRPr kumimoji="1" lang="en-US" altLang="zh-CN" sz="2600" dirty="0">
              <a:solidFill>
                <a:srgbClr val="D2D2D2"/>
              </a:solidFill>
              <a:latin typeface="兰亭黑-简 中黑" charset="-122"/>
              <a:ea typeface="兰亭黑-简 中黑" charset="-122"/>
              <a:cs typeface="Gotham Bold" charset="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789488" y="1887246"/>
            <a:ext cx="3995737" cy="1404000"/>
          </a:xfrm>
          <a:prstGeom prst="rect">
            <a:avLst/>
          </a:prstGeom>
          <a:solidFill>
            <a:srgbClr val="ED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/>
          </a:p>
        </p:txBody>
      </p:sp>
      <p:sp>
        <p:nvSpPr>
          <p:cNvPr id="16" name="文本框 15"/>
          <p:cNvSpPr txBox="1"/>
          <p:nvPr/>
        </p:nvSpPr>
        <p:spPr>
          <a:xfrm>
            <a:off x="6357777" y="2376367"/>
            <a:ext cx="859158" cy="425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600"/>
              </a:lnSpc>
            </a:pPr>
            <a:r>
              <a:rPr kumimoji="1" lang="zh-CN" altLang="en-US" sz="2600" dirty="0">
                <a:solidFill>
                  <a:srgbClr val="D2D2D2"/>
                </a:solidFill>
                <a:latin typeface="兰亭黑-简 中黑" charset="-122"/>
                <a:ea typeface="兰亭黑-简 中黑" charset="-122"/>
                <a:cs typeface="Gotham Bold" charset="0"/>
              </a:rPr>
              <a:t>图片</a:t>
            </a:r>
            <a:endParaRPr kumimoji="1" lang="en-US" altLang="zh-CN" sz="2600" dirty="0">
              <a:solidFill>
                <a:srgbClr val="D2D2D2"/>
              </a:solidFill>
              <a:latin typeface="兰亭黑-简 中黑" charset="-122"/>
              <a:ea typeface="兰亭黑-简 中黑" charset="-122"/>
              <a:cs typeface="Gotham Bold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619186" y="513626"/>
            <a:ext cx="882456" cy="219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1000"/>
              </a:lnSpc>
            </a:pPr>
            <a:r>
              <a:rPr kumimoji="1" lang="en-US" altLang="zh-CN" sz="1000" i="1" dirty="0">
                <a:solidFill>
                  <a:srgbClr val="9E9FA0"/>
                </a:solidFill>
                <a:latin typeface="Geometria-Italic" panose="020B0503020204090204" charset="0"/>
                <a:ea typeface="+mj-ea"/>
                <a:cs typeface="Geometria-Italic" panose="020B0503020204090204" charset="0"/>
              </a:rPr>
              <a:t>01 / 14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789488" y="360363"/>
            <a:ext cx="1906587" cy="2124075"/>
          </a:xfrm>
          <a:prstGeom prst="rect">
            <a:avLst/>
          </a:prstGeom>
          <a:solidFill>
            <a:srgbClr val="ED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/>
          </a:p>
        </p:txBody>
      </p:sp>
      <p:sp>
        <p:nvSpPr>
          <p:cNvPr id="13" name="文本框 12"/>
          <p:cNvSpPr txBox="1"/>
          <p:nvPr/>
        </p:nvSpPr>
        <p:spPr>
          <a:xfrm>
            <a:off x="1060201" y="1184231"/>
            <a:ext cx="3367337" cy="425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600"/>
              </a:lnSpc>
            </a:pPr>
            <a:r>
              <a:rPr kumimoji="1" lang="zh-CN" altLang="en-US" sz="2600" dirty="0">
                <a:solidFill>
                  <a:srgbClr val="A51E36"/>
                </a:solidFill>
                <a:latin typeface="兰亭黑-简 中黑" charset="-122"/>
                <a:ea typeface="兰亭黑-简 中黑" charset="-122"/>
                <a:cs typeface="Gotham Bold" charset="0"/>
              </a:rPr>
              <a:t>正文页面标题</a:t>
            </a:r>
            <a:endParaRPr kumimoji="1" lang="en-US" altLang="zh-CN" sz="2600" dirty="0">
              <a:solidFill>
                <a:srgbClr val="A51E36"/>
              </a:solidFill>
              <a:latin typeface="兰亭黑-简 中黑" charset="-122"/>
              <a:ea typeface="兰亭黑-简 中黑" charset="-122"/>
              <a:cs typeface="Gotham Bold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040606" y="1660323"/>
            <a:ext cx="3475904" cy="29136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2200"/>
              </a:lnSpc>
            </a:pP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岳阳科技职业学院成立于</a:t>
            </a:r>
            <a:r>
              <a:rPr lang="en-US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2025</a:t>
            </a: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年，是经湖南省人民政府批准设立、教育部备案的一所应用型、创新型、特色鲜明的全日制高等院校。 学校坐落于湖南省副中心城市</a:t>
            </a:r>
            <a:r>
              <a:rPr lang="en-US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——</a:t>
            </a: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岳阳，主动融入国家科教兴国战略，紧密对接湖南省 “三高四新” 战略、“</a:t>
            </a:r>
            <a:r>
              <a:rPr lang="en-US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4×4” </a:t>
            </a: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现代化产业体系以及岳阳市 “</a:t>
            </a:r>
            <a:r>
              <a:rPr lang="en-US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1+3+</a:t>
            </a:r>
            <a:r>
              <a:rPr lang="en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X” </a:t>
            </a: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产业布局，开设电气自动化技术、数字媒体技术、大数据与财务管理、舞蹈编导、信息安全技术应用、</a:t>
            </a:r>
            <a:endParaRPr lang="en-US" altLang="zh-CN" sz="1400" dirty="0">
              <a:solidFill>
                <a:srgbClr val="6C6E70"/>
              </a:solidFill>
              <a:latin typeface="兰亭黑-简 纤黑" charset="-122"/>
              <a:ea typeface="兰亭黑-简 纤黑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060201" y="513626"/>
            <a:ext cx="2185920" cy="220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kumimoji="1" lang="zh-CN" altLang="en-US" sz="1000" i="1" dirty="0">
                <a:solidFill>
                  <a:srgbClr val="9E9FA0"/>
                </a:solidFill>
                <a:latin typeface="方正兰亭细黑_GBK" charset="-122"/>
                <a:ea typeface="方正兰亭细黑_GBK" charset="-122"/>
                <a:cs typeface="Gotham Bold" charset="0"/>
              </a:rPr>
              <a:t>正文页面示例</a:t>
            </a:r>
            <a:endParaRPr kumimoji="1" lang="en-US" altLang="zh-CN" sz="1000" i="1" dirty="0">
              <a:solidFill>
                <a:srgbClr val="9E9FA0"/>
              </a:solidFill>
              <a:latin typeface="方正兰亭细黑_GBK" charset="-122"/>
              <a:ea typeface="方正兰亭细黑_GBK" charset="-122"/>
              <a:cs typeface="Gotham Bold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6911976" y="360363"/>
            <a:ext cx="1873250" cy="2124075"/>
          </a:xfrm>
          <a:prstGeom prst="rect">
            <a:avLst/>
          </a:prstGeom>
          <a:solidFill>
            <a:srgbClr val="ED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4789488" y="2700338"/>
            <a:ext cx="1906587" cy="2124075"/>
          </a:xfrm>
          <a:prstGeom prst="rect">
            <a:avLst/>
          </a:prstGeom>
          <a:solidFill>
            <a:srgbClr val="ED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6911976" y="2700338"/>
            <a:ext cx="1873250" cy="2124075"/>
          </a:xfrm>
          <a:prstGeom prst="rect">
            <a:avLst/>
          </a:prstGeom>
          <a:solidFill>
            <a:srgbClr val="ED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/>
          </a:p>
        </p:txBody>
      </p:sp>
      <p:sp>
        <p:nvSpPr>
          <p:cNvPr id="12" name="文本框 11"/>
          <p:cNvSpPr txBox="1"/>
          <p:nvPr/>
        </p:nvSpPr>
        <p:spPr>
          <a:xfrm>
            <a:off x="5417890" y="1184231"/>
            <a:ext cx="859158" cy="425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600"/>
              </a:lnSpc>
            </a:pPr>
            <a:r>
              <a:rPr kumimoji="1" lang="zh-CN" altLang="en-US" sz="2600">
                <a:solidFill>
                  <a:srgbClr val="D2D2D2"/>
                </a:solidFill>
                <a:latin typeface="兰亭黑-简 中黑" charset="-122"/>
                <a:ea typeface="兰亭黑-简 中黑" charset="-122"/>
                <a:cs typeface="Gotham Bold" charset="0"/>
              </a:rPr>
              <a:t>图片</a:t>
            </a:r>
            <a:endParaRPr kumimoji="1" lang="en-US" altLang="zh-CN" sz="2600" dirty="0">
              <a:solidFill>
                <a:srgbClr val="D2D2D2"/>
              </a:solidFill>
              <a:latin typeface="兰亭黑-简 中黑" charset="-122"/>
              <a:ea typeface="兰亭黑-简 中黑" charset="-122"/>
              <a:cs typeface="Gotham Bold" charset="0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7466696" y="1184231"/>
            <a:ext cx="859158" cy="425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600"/>
              </a:lnSpc>
            </a:pPr>
            <a:r>
              <a:rPr kumimoji="1" lang="zh-CN" altLang="en-US" sz="2600">
                <a:solidFill>
                  <a:srgbClr val="D2D2D2"/>
                </a:solidFill>
                <a:latin typeface="兰亭黑-简 中黑" charset="-122"/>
                <a:ea typeface="兰亭黑-简 中黑" charset="-122"/>
                <a:cs typeface="Gotham Bold" charset="0"/>
              </a:rPr>
              <a:t>图片</a:t>
            </a:r>
            <a:endParaRPr kumimoji="1" lang="en-US" altLang="zh-CN" sz="2600" dirty="0">
              <a:solidFill>
                <a:srgbClr val="D2D2D2"/>
              </a:solidFill>
              <a:latin typeface="兰亭黑-简 中黑" charset="-122"/>
              <a:ea typeface="兰亭黑-简 中黑" charset="-122"/>
              <a:cs typeface="Gotham Bold" charset="0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5417890" y="3542421"/>
            <a:ext cx="859158" cy="425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600"/>
              </a:lnSpc>
            </a:pPr>
            <a:r>
              <a:rPr kumimoji="1" lang="zh-CN" altLang="en-US" sz="2600">
                <a:solidFill>
                  <a:srgbClr val="D2D2D2"/>
                </a:solidFill>
                <a:latin typeface="兰亭黑-简 中黑" charset="-122"/>
                <a:ea typeface="兰亭黑-简 中黑" charset="-122"/>
                <a:cs typeface="Gotham Bold" charset="0"/>
              </a:rPr>
              <a:t>图片</a:t>
            </a:r>
            <a:endParaRPr kumimoji="1" lang="en-US" altLang="zh-CN" sz="2600" dirty="0">
              <a:solidFill>
                <a:srgbClr val="D2D2D2"/>
              </a:solidFill>
              <a:latin typeface="兰亭黑-简 中黑" charset="-122"/>
              <a:ea typeface="兰亭黑-简 中黑" charset="-122"/>
              <a:cs typeface="Gotham Bold" charset="0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7466696" y="3542421"/>
            <a:ext cx="859158" cy="425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600"/>
              </a:lnSpc>
            </a:pPr>
            <a:r>
              <a:rPr kumimoji="1" lang="zh-CN" altLang="en-US" sz="2600">
                <a:solidFill>
                  <a:srgbClr val="D2D2D2"/>
                </a:solidFill>
                <a:latin typeface="兰亭黑-简 中黑" charset="-122"/>
                <a:ea typeface="兰亭黑-简 中黑" charset="-122"/>
                <a:cs typeface="Gotham Bold" charset="0"/>
              </a:rPr>
              <a:t>图片</a:t>
            </a:r>
            <a:endParaRPr kumimoji="1" lang="en-US" altLang="zh-CN" sz="2600" dirty="0">
              <a:solidFill>
                <a:srgbClr val="D2D2D2"/>
              </a:solidFill>
              <a:latin typeface="兰亭黑-简 中黑" charset="-122"/>
              <a:ea typeface="兰亭黑-简 中黑" charset="-122"/>
              <a:cs typeface="Gotham Bold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619186" y="513626"/>
            <a:ext cx="882456" cy="219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1000"/>
              </a:lnSpc>
            </a:pPr>
            <a:r>
              <a:rPr kumimoji="1" lang="en-US" altLang="zh-CN" sz="1000" i="1" dirty="0">
                <a:solidFill>
                  <a:srgbClr val="9E9FA0"/>
                </a:solidFill>
                <a:latin typeface="Geometria-Italic" panose="020B0503020204090204" charset="0"/>
                <a:ea typeface="+mj-ea"/>
                <a:cs typeface="Geometria-Italic" panose="020B0503020204090204" charset="0"/>
              </a:rPr>
              <a:t>01 / 14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789488" y="360363"/>
            <a:ext cx="1260000" cy="1440000"/>
          </a:xfrm>
          <a:prstGeom prst="rect">
            <a:avLst/>
          </a:prstGeom>
          <a:solidFill>
            <a:srgbClr val="ED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/>
          </a:p>
        </p:txBody>
      </p:sp>
      <p:sp>
        <p:nvSpPr>
          <p:cNvPr id="13" name="文本框 12"/>
          <p:cNvSpPr txBox="1"/>
          <p:nvPr/>
        </p:nvSpPr>
        <p:spPr>
          <a:xfrm>
            <a:off x="1060201" y="1184231"/>
            <a:ext cx="3367337" cy="425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600"/>
              </a:lnSpc>
            </a:pPr>
            <a:r>
              <a:rPr kumimoji="1" lang="zh-CN" altLang="en-US" sz="2600" dirty="0">
                <a:solidFill>
                  <a:srgbClr val="A51E36"/>
                </a:solidFill>
                <a:latin typeface="兰亭黑-简 中黑" charset="-122"/>
                <a:ea typeface="兰亭黑-简 中黑" charset="-122"/>
                <a:cs typeface="Gotham Bold" charset="0"/>
              </a:rPr>
              <a:t>正文页面标题</a:t>
            </a:r>
            <a:endParaRPr kumimoji="1" lang="en-US" altLang="zh-CN" sz="2600" dirty="0">
              <a:solidFill>
                <a:srgbClr val="A51E36"/>
              </a:solidFill>
              <a:latin typeface="兰亭黑-简 中黑" charset="-122"/>
              <a:ea typeface="兰亭黑-简 中黑" charset="-122"/>
              <a:cs typeface="Gotham Bold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040606" y="1660323"/>
            <a:ext cx="3475904" cy="29136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2200"/>
              </a:lnSpc>
            </a:pP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岳阳科技职业学院成立于</a:t>
            </a:r>
            <a:r>
              <a:rPr lang="en-US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2025</a:t>
            </a: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年，是经湖南省人民政府批准设立、教育部备案的一所应用型、创新型、特色鲜明的全日制高等院校。 学校坐落于湖南省副中心城市</a:t>
            </a:r>
            <a:r>
              <a:rPr lang="en-US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——</a:t>
            </a: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岳阳，主动融入国家科教兴国战略，紧密对接湖南省 “三高四新” 战略、“</a:t>
            </a:r>
            <a:r>
              <a:rPr lang="en-US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4×4” </a:t>
            </a: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现代化产业体系以及岳阳市 “</a:t>
            </a:r>
            <a:r>
              <a:rPr lang="en-US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1+3+</a:t>
            </a:r>
            <a:r>
              <a:rPr lang="en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X” </a:t>
            </a: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产业布局，开设电气自动化技术、数字媒体技术、大数据与财务管理、舞蹈编导、信息安全技术应用、</a:t>
            </a:r>
            <a:endParaRPr lang="en-US" altLang="zh-CN" sz="1400" dirty="0">
              <a:solidFill>
                <a:srgbClr val="6C6E70"/>
              </a:solidFill>
              <a:latin typeface="兰亭黑-简 纤黑" charset="-122"/>
              <a:ea typeface="兰亭黑-简 纤黑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060201" y="513626"/>
            <a:ext cx="2185920" cy="220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kumimoji="1" lang="zh-CN" altLang="en-US" sz="1000" i="1" dirty="0">
                <a:solidFill>
                  <a:srgbClr val="9E9FA0"/>
                </a:solidFill>
                <a:latin typeface="方正兰亭细黑_GBK" charset="-122"/>
                <a:ea typeface="方正兰亭细黑_GBK" charset="-122"/>
                <a:cs typeface="Gotham Bold" charset="0"/>
              </a:rPr>
              <a:t>正文页面示例</a:t>
            </a:r>
            <a:endParaRPr kumimoji="1" lang="en-US" altLang="zh-CN" sz="1000" i="1" dirty="0">
              <a:solidFill>
                <a:srgbClr val="9E9FA0"/>
              </a:solidFill>
              <a:latin typeface="方正兰亭细黑_GBK" charset="-122"/>
              <a:ea typeface="方正兰亭细黑_GBK" charset="-122"/>
              <a:cs typeface="Gotham Bold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989909" y="867484"/>
            <a:ext cx="859158" cy="425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600"/>
              </a:lnSpc>
            </a:pPr>
            <a:r>
              <a:rPr kumimoji="1" lang="zh-CN" altLang="en-US" sz="2600" dirty="0">
                <a:solidFill>
                  <a:srgbClr val="D2D2D2"/>
                </a:solidFill>
                <a:latin typeface="兰亭黑-简 中黑" charset="-122"/>
                <a:ea typeface="兰亭黑-简 中黑" charset="-122"/>
                <a:cs typeface="Gotham Bold" charset="0"/>
              </a:rPr>
              <a:t>图片</a:t>
            </a:r>
            <a:endParaRPr kumimoji="1" lang="en-US" altLang="zh-CN" sz="2600" dirty="0">
              <a:solidFill>
                <a:srgbClr val="D2D2D2"/>
              </a:solidFill>
              <a:latin typeface="兰亭黑-简 中黑" charset="-122"/>
              <a:ea typeface="兰亭黑-简 中黑" charset="-122"/>
              <a:cs typeface="Gotham Bold" charset="0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7525225" y="360363"/>
            <a:ext cx="1260000" cy="1440000"/>
          </a:xfrm>
          <a:prstGeom prst="rect">
            <a:avLst/>
          </a:prstGeom>
          <a:solidFill>
            <a:srgbClr val="ED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/>
          </a:p>
        </p:txBody>
      </p:sp>
      <p:sp>
        <p:nvSpPr>
          <p:cNvPr id="18" name="文本框 17"/>
          <p:cNvSpPr txBox="1"/>
          <p:nvPr/>
        </p:nvSpPr>
        <p:spPr>
          <a:xfrm>
            <a:off x="7725646" y="867484"/>
            <a:ext cx="859158" cy="425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600"/>
              </a:lnSpc>
            </a:pPr>
            <a:r>
              <a:rPr kumimoji="1" lang="zh-CN" altLang="en-US" sz="2600" dirty="0">
                <a:solidFill>
                  <a:srgbClr val="D2D2D2"/>
                </a:solidFill>
                <a:latin typeface="兰亭黑-简 中黑" charset="-122"/>
                <a:ea typeface="兰亭黑-简 中黑" charset="-122"/>
                <a:cs typeface="Gotham Bold" charset="0"/>
              </a:rPr>
              <a:t>图片</a:t>
            </a:r>
            <a:endParaRPr kumimoji="1" lang="en-US" altLang="zh-CN" sz="2600" dirty="0">
              <a:solidFill>
                <a:srgbClr val="D2D2D2"/>
              </a:solidFill>
              <a:latin typeface="兰亭黑-简 中黑" charset="-122"/>
              <a:ea typeface="兰亭黑-简 中黑" charset="-122"/>
              <a:cs typeface="Gotham Bold" charset="0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6160534" y="360363"/>
            <a:ext cx="1260000" cy="1440000"/>
          </a:xfrm>
          <a:prstGeom prst="rect">
            <a:avLst/>
          </a:prstGeom>
          <a:solidFill>
            <a:srgbClr val="ED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/>
          </a:p>
        </p:txBody>
      </p:sp>
      <p:sp>
        <p:nvSpPr>
          <p:cNvPr id="20" name="文本框 19"/>
          <p:cNvSpPr txBox="1"/>
          <p:nvPr/>
        </p:nvSpPr>
        <p:spPr>
          <a:xfrm>
            <a:off x="6360955" y="867484"/>
            <a:ext cx="859158" cy="425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600"/>
              </a:lnSpc>
            </a:pPr>
            <a:r>
              <a:rPr kumimoji="1" lang="zh-CN" altLang="en-US" sz="2600" dirty="0">
                <a:solidFill>
                  <a:srgbClr val="D2D2D2"/>
                </a:solidFill>
                <a:latin typeface="兰亭黑-简 中黑" charset="-122"/>
                <a:ea typeface="兰亭黑-简 中黑" charset="-122"/>
                <a:cs typeface="Gotham Bold" charset="0"/>
              </a:rPr>
              <a:t>图片</a:t>
            </a:r>
            <a:endParaRPr kumimoji="1" lang="en-US" altLang="zh-CN" sz="2600" dirty="0">
              <a:solidFill>
                <a:srgbClr val="D2D2D2"/>
              </a:solidFill>
              <a:latin typeface="兰亭黑-简 中黑" charset="-122"/>
              <a:ea typeface="兰亭黑-简 中黑" charset="-122"/>
              <a:cs typeface="Gotham Bold" charset="0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4789488" y="3384413"/>
            <a:ext cx="1260000" cy="1440000"/>
          </a:xfrm>
          <a:prstGeom prst="rect">
            <a:avLst/>
          </a:prstGeom>
          <a:solidFill>
            <a:srgbClr val="ED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/>
          </a:p>
        </p:txBody>
      </p:sp>
      <p:sp>
        <p:nvSpPr>
          <p:cNvPr id="22" name="文本框 21"/>
          <p:cNvSpPr txBox="1"/>
          <p:nvPr/>
        </p:nvSpPr>
        <p:spPr>
          <a:xfrm>
            <a:off x="4989909" y="3891534"/>
            <a:ext cx="859158" cy="425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600"/>
              </a:lnSpc>
            </a:pPr>
            <a:r>
              <a:rPr kumimoji="1" lang="zh-CN" altLang="en-US" sz="2600" dirty="0">
                <a:solidFill>
                  <a:srgbClr val="D2D2D2"/>
                </a:solidFill>
                <a:latin typeface="兰亭黑-简 中黑" charset="-122"/>
                <a:ea typeface="兰亭黑-简 中黑" charset="-122"/>
                <a:cs typeface="Gotham Bold" charset="0"/>
              </a:rPr>
              <a:t>图片</a:t>
            </a:r>
            <a:endParaRPr kumimoji="1" lang="en-US" altLang="zh-CN" sz="2600" dirty="0">
              <a:solidFill>
                <a:srgbClr val="D2D2D2"/>
              </a:solidFill>
              <a:latin typeface="兰亭黑-简 中黑" charset="-122"/>
              <a:ea typeface="兰亭黑-简 中黑" charset="-122"/>
              <a:cs typeface="Gotham Bold" charset="0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7525225" y="3384413"/>
            <a:ext cx="1260000" cy="1440000"/>
          </a:xfrm>
          <a:prstGeom prst="rect">
            <a:avLst/>
          </a:prstGeom>
          <a:solidFill>
            <a:srgbClr val="ED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/>
          </a:p>
        </p:txBody>
      </p:sp>
      <p:sp>
        <p:nvSpPr>
          <p:cNvPr id="24" name="文本框 23"/>
          <p:cNvSpPr txBox="1"/>
          <p:nvPr/>
        </p:nvSpPr>
        <p:spPr>
          <a:xfrm>
            <a:off x="7725646" y="3891534"/>
            <a:ext cx="859158" cy="425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600"/>
              </a:lnSpc>
            </a:pPr>
            <a:r>
              <a:rPr kumimoji="1" lang="zh-CN" altLang="en-US" sz="2600" dirty="0">
                <a:solidFill>
                  <a:srgbClr val="D2D2D2"/>
                </a:solidFill>
                <a:latin typeface="兰亭黑-简 中黑" charset="-122"/>
                <a:ea typeface="兰亭黑-简 中黑" charset="-122"/>
                <a:cs typeface="Gotham Bold" charset="0"/>
              </a:rPr>
              <a:t>图片</a:t>
            </a:r>
            <a:endParaRPr kumimoji="1" lang="en-US" altLang="zh-CN" sz="2600" dirty="0">
              <a:solidFill>
                <a:srgbClr val="D2D2D2"/>
              </a:solidFill>
              <a:latin typeface="兰亭黑-简 中黑" charset="-122"/>
              <a:ea typeface="兰亭黑-简 中黑" charset="-122"/>
              <a:cs typeface="Gotham Bold" charset="0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6160534" y="3384413"/>
            <a:ext cx="1260000" cy="1440000"/>
          </a:xfrm>
          <a:prstGeom prst="rect">
            <a:avLst/>
          </a:prstGeom>
          <a:solidFill>
            <a:srgbClr val="ED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/>
          </a:p>
        </p:txBody>
      </p:sp>
      <p:sp>
        <p:nvSpPr>
          <p:cNvPr id="26" name="文本框 25"/>
          <p:cNvSpPr txBox="1"/>
          <p:nvPr/>
        </p:nvSpPr>
        <p:spPr>
          <a:xfrm>
            <a:off x="6360955" y="3891534"/>
            <a:ext cx="859158" cy="425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600"/>
              </a:lnSpc>
            </a:pPr>
            <a:r>
              <a:rPr kumimoji="1" lang="zh-CN" altLang="en-US" sz="2600" dirty="0">
                <a:solidFill>
                  <a:srgbClr val="D2D2D2"/>
                </a:solidFill>
                <a:latin typeface="兰亭黑-简 中黑" charset="-122"/>
                <a:ea typeface="兰亭黑-简 中黑" charset="-122"/>
                <a:cs typeface="Gotham Bold" charset="0"/>
              </a:rPr>
              <a:t>图片</a:t>
            </a:r>
            <a:endParaRPr kumimoji="1" lang="en-US" altLang="zh-CN" sz="2600" dirty="0">
              <a:solidFill>
                <a:srgbClr val="D2D2D2"/>
              </a:solidFill>
              <a:latin typeface="兰亭黑-简 中黑" charset="-122"/>
              <a:ea typeface="兰亭黑-简 中黑" charset="-122"/>
              <a:cs typeface="Gotham Bold" charset="0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4789488" y="1871872"/>
            <a:ext cx="1260000" cy="1440000"/>
          </a:xfrm>
          <a:prstGeom prst="rect">
            <a:avLst/>
          </a:prstGeom>
          <a:solidFill>
            <a:srgbClr val="ED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/>
          </a:p>
        </p:txBody>
      </p:sp>
      <p:sp>
        <p:nvSpPr>
          <p:cNvPr id="28" name="文本框 27"/>
          <p:cNvSpPr txBox="1"/>
          <p:nvPr/>
        </p:nvSpPr>
        <p:spPr>
          <a:xfrm>
            <a:off x="4989909" y="2378993"/>
            <a:ext cx="859158" cy="425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600"/>
              </a:lnSpc>
            </a:pPr>
            <a:r>
              <a:rPr kumimoji="1" lang="zh-CN" altLang="en-US" sz="2600" dirty="0">
                <a:solidFill>
                  <a:srgbClr val="D2D2D2"/>
                </a:solidFill>
                <a:latin typeface="兰亭黑-简 中黑" charset="-122"/>
                <a:ea typeface="兰亭黑-简 中黑" charset="-122"/>
                <a:cs typeface="Gotham Bold" charset="0"/>
              </a:rPr>
              <a:t>图片</a:t>
            </a:r>
            <a:endParaRPr kumimoji="1" lang="en-US" altLang="zh-CN" sz="2600" dirty="0">
              <a:solidFill>
                <a:srgbClr val="D2D2D2"/>
              </a:solidFill>
              <a:latin typeface="兰亭黑-简 中黑" charset="-122"/>
              <a:ea typeface="兰亭黑-简 中黑" charset="-122"/>
              <a:cs typeface="Gotham Bold" charset="0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7525225" y="1871872"/>
            <a:ext cx="1260000" cy="1440000"/>
          </a:xfrm>
          <a:prstGeom prst="rect">
            <a:avLst/>
          </a:prstGeom>
          <a:solidFill>
            <a:srgbClr val="ED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/>
          </a:p>
        </p:txBody>
      </p:sp>
      <p:sp>
        <p:nvSpPr>
          <p:cNvPr id="30" name="文本框 29"/>
          <p:cNvSpPr txBox="1"/>
          <p:nvPr/>
        </p:nvSpPr>
        <p:spPr>
          <a:xfrm>
            <a:off x="7725646" y="2378993"/>
            <a:ext cx="859158" cy="425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600"/>
              </a:lnSpc>
            </a:pPr>
            <a:r>
              <a:rPr kumimoji="1" lang="zh-CN" altLang="en-US" sz="2600" dirty="0">
                <a:solidFill>
                  <a:srgbClr val="D2D2D2"/>
                </a:solidFill>
                <a:latin typeface="兰亭黑-简 中黑" charset="-122"/>
                <a:ea typeface="兰亭黑-简 中黑" charset="-122"/>
                <a:cs typeface="Gotham Bold" charset="0"/>
              </a:rPr>
              <a:t>图片</a:t>
            </a:r>
            <a:endParaRPr kumimoji="1" lang="en-US" altLang="zh-CN" sz="2600" dirty="0">
              <a:solidFill>
                <a:srgbClr val="D2D2D2"/>
              </a:solidFill>
              <a:latin typeface="兰亭黑-简 中黑" charset="-122"/>
              <a:ea typeface="兰亭黑-简 中黑" charset="-122"/>
              <a:cs typeface="Gotham Bold" charset="0"/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6160534" y="1871872"/>
            <a:ext cx="1260000" cy="1440000"/>
          </a:xfrm>
          <a:prstGeom prst="rect">
            <a:avLst/>
          </a:prstGeom>
          <a:solidFill>
            <a:srgbClr val="ED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/>
          </a:p>
        </p:txBody>
      </p:sp>
      <p:sp>
        <p:nvSpPr>
          <p:cNvPr id="32" name="文本框 31"/>
          <p:cNvSpPr txBox="1"/>
          <p:nvPr/>
        </p:nvSpPr>
        <p:spPr>
          <a:xfrm>
            <a:off x="6360955" y="2378993"/>
            <a:ext cx="859158" cy="425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600"/>
              </a:lnSpc>
            </a:pPr>
            <a:r>
              <a:rPr kumimoji="1" lang="zh-CN" altLang="en-US" sz="2600" dirty="0">
                <a:solidFill>
                  <a:srgbClr val="D2D2D2"/>
                </a:solidFill>
                <a:latin typeface="兰亭黑-简 中黑" charset="-122"/>
                <a:ea typeface="兰亭黑-简 中黑" charset="-122"/>
                <a:cs typeface="Gotham Bold" charset="0"/>
              </a:rPr>
              <a:t>图片</a:t>
            </a:r>
            <a:endParaRPr kumimoji="1" lang="en-US" altLang="zh-CN" sz="2600" dirty="0">
              <a:solidFill>
                <a:srgbClr val="D2D2D2"/>
              </a:solidFill>
              <a:latin typeface="兰亭黑-简 中黑" charset="-122"/>
              <a:ea typeface="兰亭黑-简 中黑" charset="-122"/>
              <a:cs typeface="Gotham Bold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619186" y="513626"/>
            <a:ext cx="882456" cy="219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1000"/>
              </a:lnSpc>
            </a:pPr>
            <a:r>
              <a:rPr kumimoji="1" lang="en-US" altLang="zh-CN" sz="1000" i="1" dirty="0">
                <a:solidFill>
                  <a:srgbClr val="9E9FA0"/>
                </a:solidFill>
                <a:latin typeface="Geometria-Italic" panose="020B0503020204090204" charset="0"/>
                <a:ea typeface="+mj-ea"/>
                <a:cs typeface="Geometria-Italic" panose="020B0503020204090204" charset="0"/>
              </a:rPr>
              <a:t>01 / 14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358775" y="360364"/>
            <a:ext cx="8426451" cy="4464050"/>
          </a:xfrm>
          <a:prstGeom prst="rect">
            <a:avLst/>
          </a:prstGeom>
          <a:solidFill>
            <a:srgbClr val="ED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/>
          </a:p>
        </p:txBody>
      </p:sp>
      <p:sp>
        <p:nvSpPr>
          <p:cNvPr id="3" name="文本框 2"/>
          <p:cNvSpPr txBox="1"/>
          <p:nvPr/>
        </p:nvSpPr>
        <p:spPr>
          <a:xfrm>
            <a:off x="1060201" y="1184231"/>
            <a:ext cx="3367337" cy="425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600"/>
              </a:lnSpc>
            </a:pPr>
            <a:r>
              <a:rPr kumimoji="1" lang="zh-CN" altLang="en-US" sz="2600" dirty="0">
                <a:solidFill>
                  <a:srgbClr val="D2D2D2"/>
                </a:solidFill>
                <a:latin typeface="兰亭黑-简 中黑" charset="-122"/>
                <a:ea typeface="兰亭黑-简 中黑" charset="-122"/>
                <a:cs typeface="Gotham Bold" charset="0"/>
              </a:rPr>
              <a:t>全屏图片</a:t>
            </a:r>
            <a:endParaRPr kumimoji="1" lang="en-US" altLang="zh-CN" sz="2600" dirty="0">
              <a:solidFill>
                <a:srgbClr val="D2D2D2"/>
              </a:solidFill>
              <a:latin typeface="兰亭黑-简 中黑" charset="-122"/>
              <a:ea typeface="兰亭黑-简 中黑" charset="-122"/>
              <a:cs typeface="Gotham Bold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0" y="-1"/>
            <a:ext cx="9143999" cy="5184775"/>
          </a:xfrm>
          <a:prstGeom prst="rect">
            <a:avLst/>
          </a:prstGeom>
          <a:solidFill>
            <a:srgbClr val="ED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/>
          </a:p>
        </p:txBody>
      </p:sp>
      <p:sp>
        <p:nvSpPr>
          <p:cNvPr id="3" name="文本框 2"/>
          <p:cNvSpPr txBox="1"/>
          <p:nvPr/>
        </p:nvSpPr>
        <p:spPr>
          <a:xfrm>
            <a:off x="1060201" y="1184231"/>
            <a:ext cx="3367337" cy="425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600"/>
              </a:lnSpc>
            </a:pPr>
            <a:r>
              <a:rPr kumimoji="1" lang="zh-CN" altLang="en-US" sz="2600" dirty="0">
                <a:solidFill>
                  <a:srgbClr val="D2D2D2"/>
                </a:solidFill>
                <a:latin typeface="兰亭黑-简 中黑" charset="-122"/>
                <a:ea typeface="兰亭黑-简 中黑" charset="-122"/>
                <a:cs typeface="Gotham Bold" charset="0"/>
              </a:rPr>
              <a:t>全屏图片</a:t>
            </a:r>
            <a:endParaRPr kumimoji="1" lang="en-US" altLang="zh-CN" sz="2600" dirty="0">
              <a:solidFill>
                <a:srgbClr val="D2D2D2"/>
              </a:solidFill>
              <a:latin typeface="兰亭黑-简 中黑" charset="-122"/>
              <a:ea typeface="兰亭黑-简 中黑" charset="-122"/>
              <a:cs typeface="Gotham Bold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图表 7"/>
          <p:cNvGraphicFramePr/>
          <p:nvPr/>
        </p:nvGraphicFramePr>
        <p:xfrm>
          <a:off x="5404406" y="1611184"/>
          <a:ext cx="2887707" cy="22680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文本框 8"/>
          <p:cNvSpPr txBox="1"/>
          <p:nvPr/>
        </p:nvSpPr>
        <p:spPr>
          <a:xfrm>
            <a:off x="1049860" y="1941611"/>
            <a:ext cx="1982097" cy="979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400"/>
              </a:lnSpc>
            </a:pPr>
            <a:r>
              <a:rPr lang="zh-CN" altLang="en-US" sz="10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岳阳科技职业学院成立于</a:t>
            </a:r>
            <a:r>
              <a:rPr lang="en-US" altLang="zh-CN" sz="10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2025</a:t>
            </a:r>
            <a:r>
              <a:rPr lang="zh-CN" altLang="en-US" sz="10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年，是经湖南省人民政府批准设立、教育部备案的一所应用型、创新型、特色鲜明的全日制高等院校。 </a:t>
            </a:r>
          </a:p>
        </p:txBody>
      </p:sp>
      <p:sp>
        <p:nvSpPr>
          <p:cNvPr id="10" name="矩形 9"/>
          <p:cNvSpPr/>
          <p:nvPr/>
        </p:nvSpPr>
        <p:spPr>
          <a:xfrm>
            <a:off x="1049860" y="1708996"/>
            <a:ext cx="120257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200" dirty="0">
                <a:solidFill>
                  <a:srgbClr val="555759"/>
                </a:solidFill>
                <a:latin typeface="兰亭黑-简 中黑" charset="-122"/>
                <a:ea typeface="兰亭黑-简 中黑" charset="-122"/>
              </a:rPr>
              <a:t>系列</a:t>
            </a:r>
            <a:r>
              <a:rPr lang="en-US" altLang="zh-CN" sz="1200" dirty="0">
                <a:solidFill>
                  <a:srgbClr val="555759"/>
                </a:solidFill>
                <a:latin typeface="兰亭黑-简 中黑" charset="-122"/>
                <a:ea typeface="兰亭黑-简 中黑" charset="-122"/>
              </a:rPr>
              <a:t>1</a:t>
            </a:r>
            <a:r>
              <a:rPr lang="zh-CN" altLang="en-US" sz="1200" dirty="0">
                <a:solidFill>
                  <a:srgbClr val="555759"/>
                </a:solidFill>
                <a:latin typeface="兰亭黑-简 中黑" charset="-122"/>
                <a:ea typeface="兰亭黑-简 中黑" charset="-122"/>
              </a:rPr>
              <a:t>内容介绍</a:t>
            </a:r>
            <a:endParaRPr lang="zh-CN" altLang="en-US" sz="1200" dirty="0">
              <a:latin typeface="兰亭黑-简 中黑" charset="-122"/>
              <a:ea typeface="兰亭黑-简 中黑" charset="-122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1060201" y="513626"/>
            <a:ext cx="2185920" cy="220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kumimoji="1" lang="zh-CN" altLang="en-US" sz="1000" i="1" dirty="0">
                <a:solidFill>
                  <a:srgbClr val="9E9FA0"/>
                </a:solidFill>
                <a:latin typeface="方正兰亭细黑_GBK" charset="-122"/>
                <a:ea typeface="方正兰亭细黑_GBK" charset="-122"/>
                <a:cs typeface="Gotham Bold" charset="0"/>
              </a:rPr>
              <a:t>柱状图示例</a:t>
            </a:r>
            <a:endParaRPr kumimoji="1" lang="en-US" altLang="zh-CN" sz="1000" i="1" dirty="0">
              <a:solidFill>
                <a:srgbClr val="9E9FA0"/>
              </a:solidFill>
              <a:latin typeface="方正兰亭细黑_GBK" charset="-122"/>
              <a:ea typeface="方正兰亭细黑_GBK" charset="-122"/>
              <a:cs typeface="Gotham Bold" charset="0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1060201" y="1184231"/>
            <a:ext cx="3367337" cy="425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600"/>
              </a:lnSpc>
            </a:pPr>
            <a:r>
              <a:rPr kumimoji="1" lang="zh-CN" altLang="en-US" sz="2600" dirty="0">
                <a:solidFill>
                  <a:srgbClr val="A51E36"/>
                </a:solidFill>
                <a:latin typeface="兰亭黑-简 中黑" charset="-122"/>
                <a:ea typeface="兰亭黑-简 中黑" charset="-122"/>
                <a:cs typeface="Gotham Bold" charset="0"/>
              </a:rPr>
              <a:t>柱状图示例</a:t>
            </a:r>
            <a:endParaRPr kumimoji="1" lang="en-US" altLang="zh-CN" sz="2600" dirty="0">
              <a:solidFill>
                <a:srgbClr val="A51E36"/>
              </a:solidFill>
              <a:latin typeface="兰亭黑-简 中黑" charset="-122"/>
              <a:ea typeface="兰亭黑-简 中黑" charset="-122"/>
              <a:cs typeface="Gotham Bold" charset="0"/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3217038" y="1941611"/>
            <a:ext cx="1982097" cy="979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400"/>
              </a:lnSpc>
            </a:pPr>
            <a:r>
              <a:rPr lang="zh-CN" altLang="en-US" sz="10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岳阳科技职业学院成立于</a:t>
            </a:r>
            <a:r>
              <a:rPr lang="en-US" altLang="zh-CN" sz="10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2025</a:t>
            </a:r>
            <a:r>
              <a:rPr lang="zh-CN" altLang="en-US" sz="10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年，是经湖南省人民政府批准设立、教育部备案的一所应用型、创新型、特色鲜明的全日制高等院校。 </a:t>
            </a:r>
          </a:p>
        </p:txBody>
      </p:sp>
      <p:sp>
        <p:nvSpPr>
          <p:cNvPr id="31" name="矩形 30"/>
          <p:cNvSpPr/>
          <p:nvPr/>
        </p:nvSpPr>
        <p:spPr>
          <a:xfrm>
            <a:off x="3217038" y="1708996"/>
            <a:ext cx="120257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200" dirty="0">
                <a:solidFill>
                  <a:srgbClr val="555759"/>
                </a:solidFill>
                <a:latin typeface="兰亭黑-简 中黑" charset="-122"/>
                <a:ea typeface="兰亭黑-简 中黑" charset="-122"/>
              </a:rPr>
              <a:t>系列</a:t>
            </a:r>
            <a:r>
              <a:rPr lang="en-US" altLang="zh-CN" sz="1200" dirty="0">
                <a:solidFill>
                  <a:srgbClr val="555759"/>
                </a:solidFill>
                <a:latin typeface="兰亭黑-简 中黑" charset="-122"/>
                <a:ea typeface="兰亭黑-简 中黑" charset="-122"/>
              </a:rPr>
              <a:t>2</a:t>
            </a:r>
            <a:r>
              <a:rPr lang="zh-CN" altLang="en-US" sz="1200" dirty="0">
                <a:solidFill>
                  <a:srgbClr val="555759"/>
                </a:solidFill>
                <a:latin typeface="兰亭黑-简 中黑" charset="-122"/>
                <a:ea typeface="兰亭黑-简 中黑" charset="-122"/>
              </a:rPr>
              <a:t>内容介绍</a:t>
            </a:r>
            <a:endParaRPr lang="zh-CN" altLang="en-US" sz="1200" dirty="0">
              <a:latin typeface="兰亭黑-简 中黑" charset="-122"/>
              <a:ea typeface="兰亭黑-简 中黑" charset="-122"/>
            </a:endParaRPr>
          </a:p>
        </p:txBody>
      </p:sp>
      <p:sp>
        <p:nvSpPr>
          <p:cNvPr id="32" name="文本框 31"/>
          <p:cNvSpPr txBox="1"/>
          <p:nvPr/>
        </p:nvSpPr>
        <p:spPr>
          <a:xfrm>
            <a:off x="1049860" y="3373790"/>
            <a:ext cx="1982097" cy="979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400"/>
              </a:lnSpc>
            </a:pPr>
            <a:r>
              <a:rPr lang="zh-CN" altLang="en-US" sz="10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岳阳科技职业学院成立于</a:t>
            </a:r>
            <a:r>
              <a:rPr lang="en-US" altLang="zh-CN" sz="10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2025</a:t>
            </a:r>
            <a:r>
              <a:rPr lang="zh-CN" altLang="en-US" sz="10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年，是经湖南省人民政府批准设立、教育部备案的一所应用型、创新型、特色鲜明的全日制高等院校。 </a:t>
            </a:r>
          </a:p>
        </p:txBody>
      </p:sp>
      <p:sp>
        <p:nvSpPr>
          <p:cNvPr id="33" name="矩形 32"/>
          <p:cNvSpPr/>
          <p:nvPr/>
        </p:nvSpPr>
        <p:spPr>
          <a:xfrm>
            <a:off x="1049860" y="3141175"/>
            <a:ext cx="120257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200" dirty="0">
                <a:solidFill>
                  <a:srgbClr val="555759"/>
                </a:solidFill>
                <a:latin typeface="兰亭黑-简 中黑" charset="-122"/>
                <a:ea typeface="兰亭黑-简 中黑" charset="-122"/>
              </a:rPr>
              <a:t>系列</a:t>
            </a:r>
            <a:r>
              <a:rPr lang="en-US" altLang="zh-CN" sz="1200" dirty="0">
                <a:solidFill>
                  <a:srgbClr val="555759"/>
                </a:solidFill>
                <a:latin typeface="兰亭黑-简 中黑" charset="-122"/>
                <a:ea typeface="兰亭黑-简 中黑" charset="-122"/>
              </a:rPr>
              <a:t>3</a:t>
            </a:r>
            <a:r>
              <a:rPr lang="zh-CN" altLang="en-US" sz="1200" dirty="0">
                <a:solidFill>
                  <a:srgbClr val="555759"/>
                </a:solidFill>
                <a:latin typeface="兰亭黑-简 中黑" charset="-122"/>
                <a:ea typeface="兰亭黑-简 中黑" charset="-122"/>
              </a:rPr>
              <a:t>内容介绍</a:t>
            </a:r>
            <a:endParaRPr lang="zh-CN" altLang="en-US" sz="1200" dirty="0">
              <a:latin typeface="兰亭黑-简 中黑" charset="-122"/>
              <a:ea typeface="兰亭黑-简 中黑" charset="-122"/>
            </a:endParaRPr>
          </a:p>
        </p:txBody>
      </p:sp>
      <p:sp>
        <p:nvSpPr>
          <p:cNvPr id="34" name="文本框 33"/>
          <p:cNvSpPr txBox="1"/>
          <p:nvPr/>
        </p:nvSpPr>
        <p:spPr>
          <a:xfrm>
            <a:off x="3217038" y="3373790"/>
            <a:ext cx="1982097" cy="979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400"/>
              </a:lnSpc>
            </a:pPr>
            <a:r>
              <a:rPr lang="zh-CN" altLang="en-US" sz="10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岳阳科技职业学院成立于</a:t>
            </a:r>
            <a:r>
              <a:rPr lang="en-US" altLang="zh-CN" sz="10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2025</a:t>
            </a:r>
            <a:r>
              <a:rPr lang="zh-CN" altLang="en-US" sz="10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年，是经湖南省人民政府批准设立、教育部备案的一所应用型、创新型、特色鲜明的全日制高等院校。 </a:t>
            </a:r>
          </a:p>
        </p:txBody>
      </p:sp>
      <p:sp>
        <p:nvSpPr>
          <p:cNvPr id="35" name="矩形 34"/>
          <p:cNvSpPr/>
          <p:nvPr/>
        </p:nvSpPr>
        <p:spPr>
          <a:xfrm>
            <a:off x="3217038" y="3141175"/>
            <a:ext cx="120257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200">
                <a:solidFill>
                  <a:srgbClr val="555759"/>
                </a:solidFill>
                <a:latin typeface="兰亭黑-简 中黑" charset="-122"/>
                <a:ea typeface="兰亭黑-简 中黑" charset="-122"/>
              </a:rPr>
              <a:t>系列</a:t>
            </a:r>
            <a:r>
              <a:rPr lang="en-US" altLang="zh-CN" sz="1200" dirty="0">
                <a:solidFill>
                  <a:srgbClr val="555759"/>
                </a:solidFill>
                <a:latin typeface="兰亭黑-简 中黑" charset="-122"/>
                <a:ea typeface="兰亭黑-简 中黑" charset="-122"/>
              </a:rPr>
              <a:t>4</a:t>
            </a:r>
            <a:r>
              <a:rPr lang="zh-CN" altLang="en-US" sz="1200" dirty="0">
                <a:solidFill>
                  <a:srgbClr val="555759"/>
                </a:solidFill>
                <a:latin typeface="兰亭黑-简 中黑" charset="-122"/>
                <a:ea typeface="兰亭黑-简 中黑" charset="-122"/>
              </a:rPr>
              <a:t>内容介绍</a:t>
            </a:r>
            <a:endParaRPr lang="zh-CN" altLang="en-US" sz="1200" dirty="0">
              <a:latin typeface="兰亭黑-简 中黑" charset="-122"/>
              <a:ea typeface="兰亭黑-简 中黑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270595" y="513626"/>
            <a:ext cx="882456" cy="219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1000"/>
              </a:lnSpc>
            </a:pPr>
            <a:r>
              <a:rPr kumimoji="1" lang="en-US" altLang="zh-CN" sz="1000" i="1" dirty="0">
                <a:solidFill>
                  <a:srgbClr val="9E9FA0"/>
                </a:solidFill>
                <a:latin typeface="Geometria-Italic" panose="020B0503020204090204" charset="0"/>
                <a:ea typeface="+mj-ea"/>
                <a:cs typeface="Geometria-Italic" panose="020B0503020204090204" charset="0"/>
              </a:rPr>
              <a:t>01 / 14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图表 2"/>
          <p:cNvGraphicFramePr/>
          <p:nvPr/>
        </p:nvGraphicFramePr>
        <p:xfrm>
          <a:off x="3262115" y="1614967"/>
          <a:ext cx="2628000" cy="24989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文本框 13"/>
          <p:cNvSpPr txBox="1"/>
          <p:nvPr/>
        </p:nvSpPr>
        <p:spPr>
          <a:xfrm>
            <a:off x="1049860" y="1941611"/>
            <a:ext cx="1982097" cy="979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400"/>
              </a:lnSpc>
            </a:pPr>
            <a:r>
              <a:rPr lang="zh-CN" altLang="en-US" sz="10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岳阳科技职业学院成立于</a:t>
            </a:r>
            <a:r>
              <a:rPr lang="en-US" altLang="zh-CN" sz="10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2025</a:t>
            </a:r>
            <a:r>
              <a:rPr lang="zh-CN" altLang="en-US" sz="10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年，是经湖南省人民政府批准设立、教育部备案的一所应用型、创新型、特色鲜明的全日制高等院校。 </a:t>
            </a:r>
          </a:p>
        </p:txBody>
      </p:sp>
      <p:sp>
        <p:nvSpPr>
          <p:cNvPr id="16" name="矩形 15"/>
          <p:cNvSpPr/>
          <p:nvPr/>
        </p:nvSpPr>
        <p:spPr>
          <a:xfrm>
            <a:off x="1049860" y="1708996"/>
            <a:ext cx="120257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200" dirty="0">
                <a:solidFill>
                  <a:srgbClr val="555759"/>
                </a:solidFill>
                <a:latin typeface="兰亭黑-简 中黑" charset="-122"/>
                <a:ea typeface="兰亭黑-简 中黑" charset="-122"/>
              </a:rPr>
              <a:t>系列</a:t>
            </a:r>
            <a:r>
              <a:rPr lang="en-US" altLang="zh-CN" sz="1200" dirty="0">
                <a:solidFill>
                  <a:srgbClr val="555759"/>
                </a:solidFill>
                <a:latin typeface="兰亭黑-简 中黑" charset="-122"/>
                <a:ea typeface="兰亭黑-简 中黑" charset="-122"/>
              </a:rPr>
              <a:t>1</a:t>
            </a:r>
            <a:r>
              <a:rPr lang="zh-CN" altLang="en-US" sz="1200" dirty="0">
                <a:solidFill>
                  <a:srgbClr val="555759"/>
                </a:solidFill>
                <a:latin typeface="兰亭黑-简 中黑" charset="-122"/>
                <a:ea typeface="兰亭黑-简 中黑" charset="-122"/>
              </a:rPr>
              <a:t>内容介绍</a:t>
            </a:r>
            <a:endParaRPr lang="zh-CN" altLang="en-US" sz="1200" dirty="0">
              <a:latin typeface="兰亭黑-简 中黑" charset="-122"/>
              <a:ea typeface="兰亭黑-简 中黑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6204089" y="1941611"/>
            <a:ext cx="1982097" cy="979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400"/>
              </a:lnSpc>
            </a:pPr>
            <a:r>
              <a:rPr lang="zh-CN" altLang="en-US" sz="10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岳阳科技职业学院成立于</a:t>
            </a:r>
            <a:r>
              <a:rPr lang="en-US" altLang="zh-CN" sz="10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2025</a:t>
            </a:r>
            <a:r>
              <a:rPr lang="zh-CN" altLang="en-US" sz="10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年，是经湖南省人民政府批准设立、教育部备案的一所应用型、创新型、特色鲜明的全日制高等院校。 </a:t>
            </a:r>
          </a:p>
        </p:txBody>
      </p:sp>
      <p:sp>
        <p:nvSpPr>
          <p:cNvPr id="20" name="矩形 19"/>
          <p:cNvSpPr/>
          <p:nvPr/>
        </p:nvSpPr>
        <p:spPr>
          <a:xfrm>
            <a:off x="6204089" y="1708996"/>
            <a:ext cx="120257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200" dirty="0">
                <a:solidFill>
                  <a:srgbClr val="555759"/>
                </a:solidFill>
                <a:latin typeface="兰亭黑-简 中黑" charset="-122"/>
                <a:ea typeface="兰亭黑-简 中黑" charset="-122"/>
              </a:rPr>
              <a:t>系列</a:t>
            </a:r>
            <a:r>
              <a:rPr lang="en-US" altLang="zh-CN" sz="1200" dirty="0">
                <a:solidFill>
                  <a:srgbClr val="555759"/>
                </a:solidFill>
                <a:latin typeface="兰亭黑-简 中黑" charset="-122"/>
                <a:ea typeface="兰亭黑-简 中黑" charset="-122"/>
              </a:rPr>
              <a:t>2</a:t>
            </a:r>
            <a:r>
              <a:rPr lang="zh-CN" altLang="en-US" sz="1200" dirty="0">
                <a:solidFill>
                  <a:srgbClr val="555759"/>
                </a:solidFill>
                <a:latin typeface="兰亭黑-简 中黑" charset="-122"/>
                <a:ea typeface="兰亭黑-简 中黑" charset="-122"/>
              </a:rPr>
              <a:t>内容介绍</a:t>
            </a:r>
            <a:endParaRPr lang="zh-CN" altLang="en-US" sz="1200" dirty="0">
              <a:latin typeface="兰亭黑-简 中黑" charset="-122"/>
              <a:ea typeface="兰亭黑-简 中黑" charset="-122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1049860" y="3373790"/>
            <a:ext cx="1982097" cy="979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400"/>
              </a:lnSpc>
            </a:pPr>
            <a:r>
              <a:rPr lang="zh-CN" altLang="en-US" sz="10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岳阳科技职业学院成立于</a:t>
            </a:r>
            <a:r>
              <a:rPr lang="en-US" altLang="zh-CN" sz="10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2025</a:t>
            </a:r>
            <a:r>
              <a:rPr lang="zh-CN" altLang="en-US" sz="10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年，是经湖南省人民政府批准设立、教育部备案的一所应用型、创新型、特色鲜明的全日制高等院校。 </a:t>
            </a:r>
          </a:p>
        </p:txBody>
      </p:sp>
      <p:sp>
        <p:nvSpPr>
          <p:cNvPr id="22" name="矩形 21"/>
          <p:cNvSpPr/>
          <p:nvPr/>
        </p:nvSpPr>
        <p:spPr>
          <a:xfrm>
            <a:off x="1049860" y="3141175"/>
            <a:ext cx="120257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200" dirty="0">
                <a:solidFill>
                  <a:srgbClr val="555759"/>
                </a:solidFill>
                <a:latin typeface="兰亭黑-简 中黑" charset="-122"/>
                <a:ea typeface="兰亭黑-简 中黑" charset="-122"/>
              </a:rPr>
              <a:t>系列</a:t>
            </a:r>
            <a:r>
              <a:rPr lang="en-US" altLang="zh-CN" sz="1200" dirty="0">
                <a:solidFill>
                  <a:srgbClr val="555759"/>
                </a:solidFill>
                <a:latin typeface="兰亭黑-简 中黑" charset="-122"/>
                <a:ea typeface="兰亭黑-简 中黑" charset="-122"/>
              </a:rPr>
              <a:t>3</a:t>
            </a:r>
            <a:r>
              <a:rPr lang="zh-CN" altLang="en-US" sz="1200" dirty="0">
                <a:solidFill>
                  <a:srgbClr val="555759"/>
                </a:solidFill>
                <a:latin typeface="兰亭黑-简 中黑" charset="-122"/>
                <a:ea typeface="兰亭黑-简 中黑" charset="-122"/>
              </a:rPr>
              <a:t>内容介绍</a:t>
            </a:r>
            <a:endParaRPr lang="zh-CN" altLang="en-US" sz="1200" dirty="0">
              <a:latin typeface="兰亭黑-简 中黑" charset="-122"/>
              <a:ea typeface="兰亭黑-简 中黑" charset="-122"/>
            </a:endParaRPr>
          </a:p>
        </p:txBody>
      </p:sp>
      <p:sp>
        <p:nvSpPr>
          <p:cNvPr id="31" name="文本框 30"/>
          <p:cNvSpPr txBox="1"/>
          <p:nvPr/>
        </p:nvSpPr>
        <p:spPr>
          <a:xfrm>
            <a:off x="6204089" y="3373790"/>
            <a:ext cx="1982097" cy="979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400"/>
              </a:lnSpc>
            </a:pPr>
            <a:r>
              <a:rPr lang="zh-CN" altLang="en-US" sz="10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岳阳科技职业学院成立于</a:t>
            </a:r>
            <a:r>
              <a:rPr lang="en-US" altLang="zh-CN" sz="10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2025</a:t>
            </a:r>
            <a:r>
              <a:rPr lang="zh-CN" altLang="en-US" sz="10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年，是经湖南省人民政府批准设立、教育部备案的一所应用型、创新型、特色鲜明的全日制高等院校。 </a:t>
            </a:r>
          </a:p>
        </p:txBody>
      </p:sp>
      <p:sp>
        <p:nvSpPr>
          <p:cNvPr id="32" name="矩形 31"/>
          <p:cNvSpPr/>
          <p:nvPr/>
        </p:nvSpPr>
        <p:spPr>
          <a:xfrm>
            <a:off x="6204089" y="3141175"/>
            <a:ext cx="120257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200" dirty="0">
                <a:solidFill>
                  <a:srgbClr val="555759"/>
                </a:solidFill>
                <a:latin typeface="兰亭黑-简 中黑" charset="-122"/>
                <a:ea typeface="兰亭黑-简 中黑" charset="-122"/>
              </a:rPr>
              <a:t>系列</a:t>
            </a:r>
            <a:r>
              <a:rPr lang="en-US" altLang="zh-CN" sz="1200" dirty="0">
                <a:solidFill>
                  <a:srgbClr val="555759"/>
                </a:solidFill>
                <a:latin typeface="兰亭黑-简 中黑" charset="-122"/>
                <a:ea typeface="兰亭黑-简 中黑" charset="-122"/>
              </a:rPr>
              <a:t>4</a:t>
            </a:r>
            <a:r>
              <a:rPr lang="zh-CN" altLang="en-US" sz="1200" dirty="0">
                <a:solidFill>
                  <a:srgbClr val="555759"/>
                </a:solidFill>
                <a:latin typeface="兰亭黑-简 中黑" charset="-122"/>
                <a:ea typeface="兰亭黑-简 中黑" charset="-122"/>
              </a:rPr>
              <a:t>内容介绍</a:t>
            </a:r>
            <a:endParaRPr lang="zh-CN" altLang="en-US" sz="1200" dirty="0">
              <a:latin typeface="兰亭黑-简 中黑" charset="-122"/>
              <a:ea typeface="兰亭黑-简 中黑" charset="-122"/>
            </a:endParaRPr>
          </a:p>
        </p:txBody>
      </p:sp>
      <p:sp>
        <p:nvSpPr>
          <p:cNvPr id="33" name="文本框 32"/>
          <p:cNvSpPr txBox="1"/>
          <p:nvPr/>
        </p:nvSpPr>
        <p:spPr>
          <a:xfrm>
            <a:off x="1060201" y="1184231"/>
            <a:ext cx="3491173" cy="425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600"/>
              </a:lnSpc>
            </a:pPr>
            <a:r>
              <a:rPr kumimoji="1" lang="zh-CN" altLang="en-US" sz="2600" dirty="0">
                <a:solidFill>
                  <a:srgbClr val="A51E36"/>
                </a:solidFill>
                <a:latin typeface="兰亭黑-简 中黑" charset="-122"/>
                <a:ea typeface="兰亭黑-简 中黑" charset="-122"/>
                <a:cs typeface="Gotham Bold" charset="0"/>
              </a:rPr>
              <a:t>饼状图示例</a:t>
            </a:r>
            <a:endParaRPr kumimoji="1" lang="en-US" altLang="zh-CN" sz="2600" dirty="0">
              <a:solidFill>
                <a:srgbClr val="A51E36"/>
              </a:solidFill>
              <a:latin typeface="兰亭黑-简 中黑" charset="-122"/>
              <a:ea typeface="兰亭黑-简 中黑" charset="-122"/>
              <a:cs typeface="Gotham Bold" charset="0"/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1060201" y="513626"/>
            <a:ext cx="2185920" cy="220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kumimoji="1" lang="zh-CN" altLang="en-US" sz="1000" i="1" dirty="0">
                <a:solidFill>
                  <a:srgbClr val="9E9FA0"/>
                </a:solidFill>
                <a:latin typeface="方正兰亭细黑_GBK" charset="-122"/>
                <a:ea typeface="方正兰亭细黑_GBK" charset="-122"/>
                <a:cs typeface="Gotham Bold" charset="0"/>
              </a:rPr>
              <a:t>饼状图示例</a:t>
            </a:r>
            <a:endParaRPr kumimoji="1" lang="en-US" altLang="zh-CN" sz="1000" i="1" dirty="0">
              <a:solidFill>
                <a:srgbClr val="9E9FA0"/>
              </a:solidFill>
              <a:latin typeface="方正兰亭细黑_GBK" charset="-122"/>
              <a:ea typeface="方正兰亭细黑_GBK" charset="-122"/>
              <a:cs typeface="Gotham Bold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270595" y="513626"/>
            <a:ext cx="882456" cy="219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1000"/>
              </a:lnSpc>
            </a:pPr>
            <a:r>
              <a:rPr kumimoji="1" lang="en-US" altLang="zh-CN" sz="1000" i="1" dirty="0">
                <a:solidFill>
                  <a:srgbClr val="9E9FA0"/>
                </a:solidFill>
                <a:latin typeface="Geometria-Italic" panose="020B0503020204090204" charset="0"/>
                <a:ea typeface="+mj-ea"/>
                <a:cs typeface="Geometria-Italic" panose="020B0503020204090204" charset="0"/>
              </a:rPr>
              <a:t>01 / 14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图表 14"/>
          <p:cNvGraphicFramePr/>
          <p:nvPr/>
        </p:nvGraphicFramePr>
        <p:xfrm>
          <a:off x="5438274" y="1670214"/>
          <a:ext cx="2832577" cy="21936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文本框 13"/>
          <p:cNvSpPr txBox="1"/>
          <p:nvPr/>
        </p:nvSpPr>
        <p:spPr>
          <a:xfrm>
            <a:off x="1049860" y="1941611"/>
            <a:ext cx="1982097" cy="979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400"/>
              </a:lnSpc>
            </a:pPr>
            <a:r>
              <a:rPr lang="zh-CN" altLang="en-US" sz="10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岳阳科技职业学院成立于</a:t>
            </a:r>
            <a:r>
              <a:rPr lang="en-US" altLang="zh-CN" sz="10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2025</a:t>
            </a:r>
            <a:r>
              <a:rPr lang="zh-CN" altLang="en-US" sz="10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年，是经湖南省人民政府批准设立、教育部备案的一所应用型、创新型、特色鲜明的全日制高等院校。 </a:t>
            </a:r>
          </a:p>
        </p:txBody>
      </p:sp>
      <p:sp>
        <p:nvSpPr>
          <p:cNvPr id="18" name="矩形 17"/>
          <p:cNvSpPr/>
          <p:nvPr/>
        </p:nvSpPr>
        <p:spPr>
          <a:xfrm>
            <a:off x="1049860" y="1708996"/>
            <a:ext cx="120257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200" dirty="0">
                <a:solidFill>
                  <a:srgbClr val="555759"/>
                </a:solidFill>
                <a:latin typeface="兰亭黑-简 中黑" charset="-122"/>
                <a:ea typeface="兰亭黑-简 中黑" charset="-122"/>
              </a:rPr>
              <a:t>系列</a:t>
            </a:r>
            <a:r>
              <a:rPr lang="en-US" altLang="zh-CN" sz="1200" dirty="0">
                <a:solidFill>
                  <a:srgbClr val="555759"/>
                </a:solidFill>
                <a:latin typeface="兰亭黑-简 中黑" charset="-122"/>
                <a:ea typeface="兰亭黑-简 中黑" charset="-122"/>
              </a:rPr>
              <a:t>1</a:t>
            </a:r>
            <a:r>
              <a:rPr lang="zh-CN" altLang="en-US" sz="1200" dirty="0">
                <a:solidFill>
                  <a:srgbClr val="555759"/>
                </a:solidFill>
                <a:latin typeface="兰亭黑-简 中黑" charset="-122"/>
                <a:ea typeface="兰亭黑-简 中黑" charset="-122"/>
              </a:rPr>
              <a:t>内容介绍</a:t>
            </a:r>
            <a:endParaRPr lang="zh-CN" altLang="en-US" sz="1200" dirty="0">
              <a:latin typeface="兰亭黑-简 中黑" charset="-122"/>
              <a:ea typeface="兰亭黑-简 中黑" charset="-122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1060201" y="1184231"/>
            <a:ext cx="3367337" cy="425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600"/>
              </a:lnSpc>
            </a:pPr>
            <a:r>
              <a:rPr kumimoji="1" lang="zh-CN" altLang="en-US" sz="2600" dirty="0">
                <a:solidFill>
                  <a:srgbClr val="A51E36"/>
                </a:solidFill>
                <a:latin typeface="兰亭黑-简 中黑" charset="-122"/>
                <a:ea typeface="兰亭黑-简 中黑" charset="-122"/>
                <a:cs typeface="Gotham Bold" charset="0"/>
              </a:rPr>
              <a:t>折线图示例</a:t>
            </a:r>
            <a:endParaRPr kumimoji="1" lang="en-US" altLang="zh-CN" sz="2600" dirty="0">
              <a:solidFill>
                <a:srgbClr val="A51E36"/>
              </a:solidFill>
              <a:latin typeface="兰亭黑-简 中黑" charset="-122"/>
              <a:ea typeface="兰亭黑-简 中黑" charset="-122"/>
              <a:cs typeface="Gotham Bold" charset="0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3217038" y="1941611"/>
            <a:ext cx="1982097" cy="979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400"/>
              </a:lnSpc>
            </a:pPr>
            <a:r>
              <a:rPr lang="zh-CN" altLang="en-US" sz="10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岳阳科技职业学院成立于</a:t>
            </a:r>
            <a:r>
              <a:rPr lang="en-US" altLang="zh-CN" sz="10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2025</a:t>
            </a:r>
            <a:r>
              <a:rPr lang="zh-CN" altLang="en-US" sz="10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年，是经湖南省人民政府批准设立、教育部备案的一所应用型、创新型、特色鲜明的全日制高等院校。 </a:t>
            </a:r>
          </a:p>
        </p:txBody>
      </p:sp>
      <p:sp>
        <p:nvSpPr>
          <p:cNvPr id="28" name="矩形 27"/>
          <p:cNvSpPr/>
          <p:nvPr/>
        </p:nvSpPr>
        <p:spPr>
          <a:xfrm>
            <a:off x="3217038" y="1708996"/>
            <a:ext cx="120257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200" dirty="0">
                <a:solidFill>
                  <a:srgbClr val="555759"/>
                </a:solidFill>
                <a:latin typeface="兰亭黑-简 中黑" charset="-122"/>
                <a:ea typeface="兰亭黑-简 中黑" charset="-122"/>
              </a:rPr>
              <a:t>系列</a:t>
            </a:r>
            <a:r>
              <a:rPr lang="en-US" altLang="zh-CN" sz="1200" dirty="0">
                <a:solidFill>
                  <a:srgbClr val="555759"/>
                </a:solidFill>
                <a:latin typeface="兰亭黑-简 中黑" charset="-122"/>
                <a:ea typeface="兰亭黑-简 中黑" charset="-122"/>
              </a:rPr>
              <a:t>2</a:t>
            </a:r>
            <a:r>
              <a:rPr lang="zh-CN" altLang="en-US" sz="1200" dirty="0">
                <a:solidFill>
                  <a:srgbClr val="555759"/>
                </a:solidFill>
                <a:latin typeface="兰亭黑-简 中黑" charset="-122"/>
                <a:ea typeface="兰亭黑-简 中黑" charset="-122"/>
              </a:rPr>
              <a:t>内容介绍</a:t>
            </a:r>
            <a:endParaRPr lang="zh-CN" altLang="en-US" sz="1200" dirty="0">
              <a:latin typeface="兰亭黑-简 中黑" charset="-122"/>
              <a:ea typeface="兰亭黑-简 中黑" charset="-122"/>
            </a:endParaRPr>
          </a:p>
        </p:txBody>
      </p:sp>
      <p:sp>
        <p:nvSpPr>
          <p:cNvPr id="29" name="文本框 28"/>
          <p:cNvSpPr txBox="1"/>
          <p:nvPr/>
        </p:nvSpPr>
        <p:spPr>
          <a:xfrm>
            <a:off x="1049860" y="3373790"/>
            <a:ext cx="1982097" cy="979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400"/>
              </a:lnSpc>
            </a:pPr>
            <a:r>
              <a:rPr lang="zh-CN" altLang="en-US" sz="10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岳阳科技职业学院成立于</a:t>
            </a:r>
            <a:r>
              <a:rPr lang="en-US" altLang="zh-CN" sz="10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2025</a:t>
            </a:r>
            <a:r>
              <a:rPr lang="zh-CN" altLang="en-US" sz="10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年，是经湖南省人民政府批准设立、教育部备案的一所应用型、创新型、特色鲜明的全日制高等院校。 </a:t>
            </a:r>
          </a:p>
        </p:txBody>
      </p:sp>
      <p:sp>
        <p:nvSpPr>
          <p:cNvPr id="30" name="矩形 29"/>
          <p:cNvSpPr/>
          <p:nvPr/>
        </p:nvSpPr>
        <p:spPr>
          <a:xfrm>
            <a:off x="1049860" y="3141175"/>
            <a:ext cx="120257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200" dirty="0">
                <a:solidFill>
                  <a:srgbClr val="555759"/>
                </a:solidFill>
                <a:latin typeface="兰亭黑-简 中黑" charset="-122"/>
                <a:ea typeface="兰亭黑-简 中黑" charset="-122"/>
              </a:rPr>
              <a:t>系列</a:t>
            </a:r>
            <a:r>
              <a:rPr lang="en-US" altLang="zh-CN" sz="1200" dirty="0">
                <a:solidFill>
                  <a:srgbClr val="555759"/>
                </a:solidFill>
                <a:latin typeface="兰亭黑-简 中黑" charset="-122"/>
                <a:ea typeface="兰亭黑-简 中黑" charset="-122"/>
              </a:rPr>
              <a:t>3</a:t>
            </a:r>
            <a:r>
              <a:rPr lang="zh-CN" altLang="en-US" sz="1200" dirty="0">
                <a:solidFill>
                  <a:srgbClr val="555759"/>
                </a:solidFill>
                <a:latin typeface="兰亭黑-简 中黑" charset="-122"/>
                <a:ea typeface="兰亭黑-简 中黑" charset="-122"/>
              </a:rPr>
              <a:t>内容介绍</a:t>
            </a:r>
            <a:endParaRPr lang="zh-CN" altLang="en-US" sz="1200" dirty="0">
              <a:latin typeface="兰亭黑-简 中黑" charset="-122"/>
              <a:ea typeface="兰亭黑-简 中黑" charset="-122"/>
            </a:endParaRPr>
          </a:p>
        </p:txBody>
      </p:sp>
      <p:sp>
        <p:nvSpPr>
          <p:cNvPr id="31" name="文本框 30"/>
          <p:cNvSpPr txBox="1"/>
          <p:nvPr/>
        </p:nvSpPr>
        <p:spPr>
          <a:xfrm>
            <a:off x="3217038" y="3373790"/>
            <a:ext cx="1982097" cy="979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400"/>
              </a:lnSpc>
            </a:pPr>
            <a:r>
              <a:rPr lang="zh-CN" altLang="en-US" sz="10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岳阳科技职业学院成立于</a:t>
            </a:r>
            <a:r>
              <a:rPr lang="en-US" altLang="zh-CN" sz="10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2025</a:t>
            </a:r>
            <a:r>
              <a:rPr lang="zh-CN" altLang="en-US" sz="10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年，是经湖南省人民政府批准设立、教育部备案的一所应用型、创新型、特色鲜明的全日制高等院校。 </a:t>
            </a:r>
          </a:p>
        </p:txBody>
      </p:sp>
      <p:sp>
        <p:nvSpPr>
          <p:cNvPr id="32" name="矩形 31"/>
          <p:cNvSpPr/>
          <p:nvPr/>
        </p:nvSpPr>
        <p:spPr>
          <a:xfrm>
            <a:off x="3217038" y="3141175"/>
            <a:ext cx="120257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200" dirty="0">
                <a:solidFill>
                  <a:srgbClr val="555759"/>
                </a:solidFill>
                <a:latin typeface="兰亭黑-简 中黑" charset="-122"/>
                <a:ea typeface="兰亭黑-简 中黑" charset="-122"/>
              </a:rPr>
              <a:t>系列</a:t>
            </a:r>
            <a:r>
              <a:rPr lang="en-US" altLang="zh-CN" sz="1200" dirty="0">
                <a:solidFill>
                  <a:srgbClr val="555759"/>
                </a:solidFill>
                <a:latin typeface="兰亭黑-简 中黑" charset="-122"/>
                <a:ea typeface="兰亭黑-简 中黑" charset="-122"/>
              </a:rPr>
              <a:t>4</a:t>
            </a:r>
            <a:r>
              <a:rPr lang="zh-CN" altLang="en-US" sz="1200" dirty="0">
                <a:solidFill>
                  <a:srgbClr val="555759"/>
                </a:solidFill>
                <a:latin typeface="兰亭黑-简 中黑" charset="-122"/>
                <a:ea typeface="兰亭黑-简 中黑" charset="-122"/>
              </a:rPr>
              <a:t>内容介绍</a:t>
            </a:r>
            <a:endParaRPr lang="zh-CN" altLang="en-US" sz="1200" dirty="0">
              <a:latin typeface="兰亭黑-简 中黑" charset="-122"/>
              <a:ea typeface="兰亭黑-简 中黑" charset="-122"/>
            </a:endParaRPr>
          </a:p>
        </p:txBody>
      </p:sp>
      <p:sp>
        <p:nvSpPr>
          <p:cNvPr id="34" name="文本框 33"/>
          <p:cNvSpPr txBox="1"/>
          <p:nvPr/>
        </p:nvSpPr>
        <p:spPr>
          <a:xfrm>
            <a:off x="1060201" y="513626"/>
            <a:ext cx="2185920" cy="220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kumimoji="1" lang="zh-CN" altLang="en-US" sz="1000" i="1" dirty="0">
                <a:solidFill>
                  <a:srgbClr val="9E9FA0"/>
                </a:solidFill>
                <a:latin typeface="方正兰亭细黑_GBK" charset="-122"/>
                <a:ea typeface="方正兰亭细黑_GBK" charset="-122"/>
                <a:cs typeface="Gotham Bold" charset="0"/>
              </a:rPr>
              <a:t>折线图示例</a:t>
            </a:r>
            <a:endParaRPr kumimoji="1" lang="en-US" altLang="zh-CN" sz="1000" i="1" dirty="0">
              <a:solidFill>
                <a:srgbClr val="9E9FA0"/>
              </a:solidFill>
              <a:latin typeface="方正兰亭细黑_GBK" charset="-122"/>
              <a:ea typeface="方正兰亭细黑_GBK" charset="-122"/>
              <a:cs typeface="Gotham Bold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270595" y="513626"/>
            <a:ext cx="882456" cy="219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1000"/>
              </a:lnSpc>
            </a:pPr>
            <a:r>
              <a:rPr kumimoji="1" lang="en-US" altLang="zh-CN" sz="1000" i="1" dirty="0">
                <a:solidFill>
                  <a:srgbClr val="9E9FA0"/>
                </a:solidFill>
                <a:latin typeface="Geometria-Italic" panose="020B0503020204090204" charset="0"/>
                <a:ea typeface="+mj-ea"/>
                <a:cs typeface="Geometria-Italic" panose="020B0503020204090204" charset="0"/>
              </a:rPr>
              <a:t>01 / 14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8243359"/>
              </p:ext>
            </p:extLst>
          </p:nvPr>
        </p:nvGraphicFramePr>
        <p:xfrm>
          <a:off x="1116013" y="1763715"/>
          <a:ext cx="6985000" cy="2700330"/>
        </p:xfrm>
        <a:graphic>
          <a:graphicData uri="http://schemas.openxmlformats.org/drawingml/2006/table">
            <a:tbl>
              <a:tblPr>
                <a:tableStyleId>{5A111915-BE36-4E01-A7E5-04B1672EAD32}</a:tableStyleId>
              </a:tblPr>
              <a:tblGrid>
                <a:gridCol w="10881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09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06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25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3768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91310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 baseline="0">
                          <a:solidFill>
                            <a:schemeClr val="bg1"/>
                          </a:solidFill>
                          <a:effectLst/>
                          <a:latin typeface="兰亭黑-简 中黑" charset="-122"/>
                          <a:ea typeface="兰亭黑-简 中黑" charset="-122"/>
                        </a:rPr>
                        <a:t>讲座时间</a:t>
                      </a:r>
                      <a:endParaRPr lang="zh-CN" altLang="en-US" sz="1000" b="1" i="0" u="none" strike="noStrike" baseline="0" dirty="0">
                        <a:solidFill>
                          <a:schemeClr val="bg1"/>
                        </a:solidFill>
                        <a:effectLst/>
                        <a:latin typeface="兰亭黑-简 中黑" charset="-122"/>
                        <a:ea typeface="兰亭黑-简 中黑" charset="-122"/>
                      </a:endParaRPr>
                    </a:p>
                  </a:txBody>
                  <a:tcPr marL="8176" marR="8176" marT="8175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5868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 baseline="0">
                          <a:solidFill>
                            <a:schemeClr val="bg1"/>
                          </a:solidFill>
                          <a:effectLst/>
                          <a:latin typeface="兰亭黑-简 中黑" charset="-122"/>
                          <a:ea typeface="兰亭黑-简 中黑" charset="-122"/>
                        </a:rPr>
                        <a:t>主讲人</a:t>
                      </a:r>
                      <a:endParaRPr lang="zh-CN" altLang="en-US" sz="1000" b="1" i="0" u="none" strike="noStrike" baseline="0" dirty="0">
                        <a:solidFill>
                          <a:schemeClr val="bg1"/>
                        </a:solidFill>
                        <a:effectLst/>
                        <a:latin typeface="兰亭黑-简 中黑" charset="-122"/>
                        <a:ea typeface="兰亭黑-简 中黑" charset="-122"/>
                      </a:endParaRPr>
                    </a:p>
                  </a:txBody>
                  <a:tcPr marL="8176" marR="8176" marT="817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5868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 baseline="0">
                          <a:solidFill>
                            <a:schemeClr val="bg1"/>
                          </a:solidFill>
                          <a:effectLst/>
                          <a:latin typeface="兰亭黑-简 中黑" charset="-122"/>
                          <a:ea typeface="兰亭黑-简 中黑" charset="-122"/>
                        </a:rPr>
                        <a:t>讲座主题</a:t>
                      </a:r>
                      <a:endParaRPr lang="zh-CN" altLang="en-US" sz="1000" b="1" i="0" u="none" strike="noStrike" baseline="0" dirty="0">
                        <a:solidFill>
                          <a:schemeClr val="bg1"/>
                        </a:solidFill>
                        <a:effectLst/>
                        <a:latin typeface="兰亭黑-简 中黑" charset="-122"/>
                        <a:ea typeface="兰亭黑-简 中黑" charset="-122"/>
                      </a:endParaRPr>
                    </a:p>
                  </a:txBody>
                  <a:tcPr marL="8176" marR="8176" marT="817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5868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 baseline="0">
                          <a:solidFill>
                            <a:schemeClr val="bg1"/>
                          </a:solidFill>
                          <a:effectLst/>
                          <a:latin typeface="兰亭黑-简 中黑" charset="-122"/>
                          <a:ea typeface="兰亭黑-简 中黑" charset="-122"/>
                        </a:rPr>
                        <a:t>应到</a:t>
                      </a:r>
                      <a:endParaRPr lang="zh-CN" altLang="en-US" sz="1000" b="1" i="0" u="none" strike="noStrike" baseline="0" dirty="0">
                        <a:solidFill>
                          <a:schemeClr val="bg1"/>
                        </a:solidFill>
                        <a:effectLst/>
                        <a:latin typeface="兰亭黑-简 中黑" charset="-122"/>
                        <a:ea typeface="兰亭黑-简 中黑" charset="-122"/>
                      </a:endParaRPr>
                    </a:p>
                  </a:txBody>
                  <a:tcPr marL="8176" marR="8176" marT="817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5868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 baseline="0">
                          <a:solidFill>
                            <a:schemeClr val="bg1"/>
                          </a:solidFill>
                          <a:effectLst/>
                          <a:latin typeface="兰亭黑-简 中黑" charset="-122"/>
                          <a:ea typeface="兰亭黑-简 中黑" charset="-122"/>
                        </a:rPr>
                        <a:t>实到</a:t>
                      </a:r>
                      <a:endParaRPr lang="zh-CN" altLang="en-US" sz="1000" b="1" i="0" u="none" strike="noStrike" baseline="0" dirty="0">
                        <a:solidFill>
                          <a:schemeClr val="bg1"/>
                        </a:solidFill>
                        <a:effectLst/>
                        <a:latin typeface="兰亭黑-简 中黑" charset="-122"/>
                        <a:ea typeface="兰亭黑-简 中黑" charset="-122"/>
                      </a:endParaRPr>
                    </a:p>
                  </a:txBody>
                  <a:tcPr marL="8176" marR="8176" marT="817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5868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 baseline="0">
                          <a:solidFill>
                            <a:schemeClr val="bg1"/>
                          </a:solidFill>
                          <a:effectLst/>
                          <a:latin typeface="兰亭黑-简 中黑" charset="-122"/>
                          <a:ea typeface="兰亭黑-简 中黑" charset="-122"/>
                        </a:rPr>
                        <a:t>请假</a:t>
                      </a:r>
                      <a:endParaRPr lang="zh-CN" altLang="en-US" sz="1000" b="1" i="0" u="none" strike="noStrike" baseline="0" dirty="0">
                        <a:solidFill>
                          <a:schemeClr val="bg1"/>
                        </a:solidFill>
                        <a:effectLst/>
                        <a:latin typeface="兰亭黑-简 中黑" charset="-122"/>
                        <a:ea typeface="兰亭黑-简 中黑" charset="-122"/>
                      </a:endParaRPr>
                    </a:p>
                  </a:txBody>
                  <a:tcPr marL="8176" marR="8176" marT="817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5868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 baseline="0">
                          <a:solidFill>
                            <a:schemeClr val="bg1"/>
                          </a:solidFill>
                          <a:effectLst/>
                          <a:latin typeface="兰亭黑-简 中黑" charset="-122"/>
                          <a:ea typeface="兰亭黑-简 中黑" charset="-122"/>
                        </a:rPr>
                        <a:t>出勤率</a:t>
                      </a:r>
                      <a:endParaRPr lang="zh-CN" altLang="en-US" sz="1000" b="1" i="0" u="none" strike="noStrike" baseline="0" dirty="0">
                        <a:solidFill>
                          <a:schemeClr val="bg1"/>
                        </a:solidFill>
                        <a:effectLst/>
                        <a:latin typeface="兰亭黑-简 中黑" charset="-122"/>
                        <a:ea typeface="兰亭黑-简 中黑" charset="-122"/>
                      </a:endParaRPr>
                    </a:p>
                  </a:txBody>
                  <a:tcPr marL="8176" marR="8176" marT="817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5868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091">
                <a:tc>
                  <a:txBody>
                    <a:bodyPr/>
                    <a:lstStyle/>
                    <a:p>
                      <a:pPr algn="ctr" fontAlgn="ctr"/>
                      <a:r>
                        <a:rPr lang="is-IS" altLang="zh-CN" sz="1000" u="none" strike="noStrike" baseline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12</a:t>
                      </a:r>
                      <a:r>
                        <a:rPr lang="zh-CN" altLang="is-IS" sz="1000" u="none" strike="noStrike" baseline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月</a:t>
                      </a:r>
                      <a:r>
                        <a:rPr lang="is-IS" altLang="zh-CN" sz="1000" u="none" strike="noStrike" baseline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20</a:t>
                      </a:r>
                      <a:r>
                        <a:rPr lang="zh-CN" altLang="is-IS" sz="1000" u="none" strike="noStrike" baseline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日</a:t>
                      </a:r>
                      <a:endParaRPr lang="en-US" altLang="zh-CN" sz="1000" b="0" i="0" u="none" strike="noStrike" baseline="0" dirty="0">
                        <a:solidFill>
                          <a:srgbClr val="555759"/>
                        </a:solidFill>
                        <a:effectLst/>
                        <a:latin typeface="兰亭黑-简 纤黑" charset="-122"/>
                        <a:ea typeface="兰亭黑-简 纤黑" charset="-122"/>
                      </a:endParaRPr>
                    </a:p>
                  </a:txBody>
                  <a:tcPr marL="8176" marR="8176" marT="8175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 baseline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某某 教授</a:t>
                      </a:r>
                      <a:endParaRPr lang="zh-CN" altLang="en-US" sz="1000" b="0" i="0" u="none" strike="noStrike" baseline="0" dirty="0">
                        <a:solidFill>
                          <a:srgbClr val="555759"/>
                        </a:solidFill>
                        <a:effectLst/>
                        <a:latin typeface="兰亭黑-简 纤黑" charset="-122"/>
                        <a:ea typeface="兰亭黑-简 纤黑" charset="-122"/>
                      </a:endParaRPr>
                    </a:p>
                  </a:txBody>
                  <a:tcPr marL="8176" marR="8176" marT="81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 baseline="0" dirty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岳阳科技职业学院校级讲座主题</a:t>
                      </a:r>
                      <a:r>
                        <a:rPr lang="en-US" altLang="zh-CN" sz="1000" u="none" strike="noStrike" baseline="0" dirty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1</a:t>
                      </a:r>
                      <a:endParaRPr lang="zh-CN" altLang="en-US" sz="1000" b="0" i="0" u="none" strike="noStrike" baseline="0" dirty="0">
                        <a:solidFill>
                          <a:srgbClr val="555759"/>
                        </a:solidFill>
                        <a:effectLst/>
                        <a:latin typeface="兰亭黑-简 纤黑" charset="-122"/>
                        <a:ea typeface="兰亭黑-简 纤黑" charset="-122"/>
                      </a:endParaRPr>
                    </a:p>
                  </a:txBody>
                  <a:tcPr marL="8176" marR="8176" marT="81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u="none" strike="noStrike" baseline="0" dirty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100</a:t>
                      </a:r>
                      <a:endParaRPr lang="en-US" altLang="zh-CN" sz="1000" b="0" i="0" u="none" strike="noStrike" baseline="0" dirty="0">
                        <a:solidFill>
                          <a:srgbClr val="555759"/>
                        </a:solidFill>
                        <a:effectLst/>
                        <a:latin typeface="兰亭黑-简 纤黑" charset="-122"/>
                        <a:ea typeface="兰亭黑-简 纤黑" charset="-122"/>
                      </a:endParaRPr>
                    </a:p>
                  </a:txBody>
                  <a:tcPr marL="8176" marR="8176" marT="81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u="none" strike="noStrike" baseline="0" dirty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100</a:t>
                      </a:r>
                      <a:endParaRPr lang="en-US" altLang="zh-CN" sz="1000" b="0" i="0" u="none" strike="noStrike" baseline="0" dirty="0">
                        <a:solidFill>
                          <a:srgbClr val="555759"/>
                        </a:solidFill>
                        <a:effectLst/>
                        <a:latin typeface="兰亭黑-简 纤黑" charset="-122"/>
                        <a:ea typeface="兰亭黑-简 纤黑" charset="-122"/>
                      </a:endParaRPr>
                    </a:p>
                  </a:txBody>
                  <a:tcPr marL="8176" marR="8176" marT="81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u="none" strike="noStrike" baseline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0</a:t>
                      </a:r>
                      <a:endParaRPr lang="en-US" altLang="zh-CN" sz="1000" b="0" i="0" u="none" strike="noStrike" baseline="0" dirty="0">
                        <a:solidFill>
                          <a:srgbClr val="555759"/>
                        </a:solidFill>
                        <a:effectLst/>
                        <a:latin typeface="兰亭黑-简 纤黑" charset="-122"/>
                        <a:ea typeface="兰亭黑-简 纤黑" charset="-122"/>
                      </a:endParaRPr>
                    </a:p>
                  </a:txBody>
                  <a:tcPr marL="8176" marR="8176" marT="81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u="none" strike="noStrike" baseline="0" dirty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100%</a:t>
                      </a:r>
                      <a:endParaRPr lang="en-US" altLang="zh-CN" sz="1000" b="0" i="0" u="none" strike="noStrike" baseline="0" dirty="0">
                        <a:solidFill>
                          <a:srgbClr val="555759"/>
                        </a:solidFill>
                        <a:effectLst/>
                        <a:latin typeface="兰亭黑-简 纤黑" charset="-122"/>
                        <a:ea typeface="兰亭黑-简 纤黑" charset="-122"/>
                      </a:endParaRPr>
                    </a:p>
                  </a:txBody>
                  <a:tcPr marL="8176" marR="8176" marT="817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090">
                <a:tc>
                  <a:txBody>
                    <a:bodyPr/>
                    <a:lstStyle/>
                    <a:p>
                      <a:pPr algn="ctr" fontAlgn="ctr"/>
                      <a:r>
                        <a:rPr lang="is-IS" altLang="zh-CN" sz="1000" u="none" strike="noStrike" baseline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10</a:t>
                      </a:r>
                      <a:r>
                        <a:rPr lang="zh-CN" altLang="is-IS" sz="1000" u="none" strike="noStrike" baseline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月</a:t>
                      </a:r>
                      <a:r>
                        <a:rPr lang="is-IS" altLang="zh-CN" sz="1000" u="none" strike="noStrike" baseline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26</a:t>
                      </a:r>
                      <a:r>
                        <a:rPr lang="zh-CN" altLang="is-IS" sz="1000" u="none" strike="noStrike" baseline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日</a:t>
                      </a:r>
                      <a:endParaRPr lang="en-US" altLang="zh-CN" sz="1000" b="0" i="0" u="none" strike="noStrike" baseline="0" dirty="0">
                        <a:solidFill>
                          <a:srgbClr val="555759"/>
                        </a:solidFill>
                        <a:effectLst/>
                        <a:latin typeface="兰亭黑-简 纤黑" charset="-122"/>
                        <a:ea typeface="兰亭黑-简 纤黑" charset="-122"/>
                      </a:endParaRPr>
                    </a:p>
                  </a:txBody>
                  <a:tcPr marL="8176" marR="8176" marT="8175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 baseline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某某 教授</a:t>
                      </a:r>
                      <a:endParaRPr lang="zh-CN" altLang="en-US" sz="1000" b="0" i="0" u="none" strike="noStrike" baseline="0" dirty="0">
                        <a:solidFill>
                          <a:srgbClr val="555759"/>
                        </a:solidFill>
                        <a:effectLst/>
                        <a:latin typeface="兰亭黑-简 纤黑" charset="-122"/>
                        <a:ea typeface="兰亭黑-简 纤黑" charset="-122"/>
                      </a:endParaRPr>
                    </a:p>
                  </a:txBody>
                  <a:tcPr marL="8176" marR="8176" marT="81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 baseline="0" dirty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岳阳科技职业学院校级讲座主题</a:t>
                      </a:r>
                      <a:r>
                        <a:rPr lang="en-US" altLang="zh-CN" sz="1000" u="none" strike="noStrike" baseline="0" dirty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2</a:t>
                      </a:r>
                      <a:endParaRPr lang="zh-CN" altLang="en-US" sz="1000" b="0" i="0" u="none" strike="noStrike" baseline="0" dirty="0">
                        <a:solidFill>
                          <a:srgbClr val="555759"/>
                        </a:solidFill>
                        <a:effectLst/>
                        <a:latin typeface="兰亭黑-简 纤黑" charset="-122"/>
                        <a:ea typeface="兰亭黑-简 纤黑" charset="-122"/>
                      </a:endParaRPr>
                    </a:p>
                  </a:txBody>
                  <a:tcPr marL="8176" marR="8176" marT="81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u="none" strike="noStrike" baseline="0" dirty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100</a:t>
                      </a:r>
                      <a:endParaRPr lang="en-US" altLang="zh-CN" sz="1000" b="0" i="0" u="none" strike="noStrike" baseline="0" dirty="0">
                        <a:solidFill>
                          <a:srgbClr val="555759"/>
                        </a:solidFill>
                        <a:effectLst/>
                        <a:latin typeface="兰亭黑-简 纤黑" charset="-122"/>
                        <a:ea typeface="兰亭黑-简 纤黑" charset="-122"/>
                      </a:endParaRPr>
                    </a:p>
                  </a:txBody>
                  <a:tcPr marL="8176" marR="8176" marT="81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u="none" strike="noStrike" baseline="0" dirty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100</a:t>
                      </a:r>
                      <a:endParaRPr lang="en-US" altLang="zh-CN" sz="1000" b="0" i="0" u="none" strike="noStrike" baseline="0" dirty="0">
                        <a:solidFill>
                          <a:srgbClr val="555759"/>
                        </a:solidFill>
                        <a:effectLst/>
                        <a:latin typeface="兰亭黑-简 纤黑" charset="-122"/>
                        <a:ea typeface="兰亭黑-简 纤黑" charset="-122"/>
                      </a:endParaRPr>
                    </a:p>
                  </a:txBody>
                  <a:tcPr marL="8176" marR="8176" marT="81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u="none" strike="noStrike" baseline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0</a:t>
                      </a:r>
                      <a:endParaRPr lang="en-US" altLang="zh-CN" sz="1000" b="0" i="0" u="none" strike="noStrike" baseline="0" dirty="0">
                        <a:solidFill>
                          <a:srgbClr val="555759"/>
                        </a:solidFill>
                        <a:effectLst/>
                        <a:latin typeface="兰亭黑-简 纤黑" charset="-122"/>
                        <a:ea typeface="兰亭黑-简 纤黑" charset="-122"/>
                      </a:endParaRPr>
                    </a:p>
                  </a:txBody>
                  <a:tcPr marL="8176" marR="8176" marT="81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u="none" strike="noStrike" baseline="0" dirty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100%</a:t>
                      </a:r>
                      <a:endParaRPr lang="en-US" altLang="zh-CN" sz="1000" b="0" i="0" u="none" strike="noStrike" baseline="0" dirty="0">
                        <a:solidFill>
                          <a:srgbClr val="555759"/>
                        </a:solidFill>
                        <a:effectLst/>
                        <a:latin typeface="兰亭黑-简 纤黑" charset="-122"/>
                        <a:ea typeface="兰亭黑-简 纤黑" charset="-122"/>
                      </a:endParaRPr>
                    </a:p>
                  </a:txBody>
                  <a:tcPr marL="8176" marR="8176" marT="817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6090">
                <a:tc>
                  <a:txBody>
                    <a:bodyPr/>
                    <a:lstStyle/>
                    <a:p>
                      <a:pPr algn="ctr" fontAlgn="ctr"/>
                      <a:r>
                        <a:rPr lang="is-IS" altLang="zh-CN" sz="1000" u="none" strike="noStrike" baseline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10</a:t>
                      </a:r>
                      <a:r>
                        <a:rPr lang="zh-CN" altLang="is-IS" sz="1000" u="none" strike="noStrike" baseline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月</a:t>
                      </a:r>
                      <a:r>
                        <a:rPr lang="is-IS" altLang="zh-CN" sz="1000" u="none" strike="noStrike" baseline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24</a:t>
                      </a:r>
                      <a:r>
                        <a:rPr lang="zh-CN" altLang="is-IS" sz="1000" u="none" strike="noStrike" baseline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日</a:t>
                      </a:r>
                      <a:endParaRPr lang="en-US" altLang="zh-CN" sz="1000" b="0" i="0" u="none" strike="noStrike" baseline="0" dirty="0">
                        <a:solidFill>
                          <a:srgbClr val="555759"/>
                        </a:solidFill>
                        <a:effectLst/>
                        <a:latin typeface="兰亭黑-简 纤黑" charset="-122"/>
                        <a:ea typeface="兰亭黑-简 纤黑" charset="-122"/>
                      </a:endParaRPr>
                    </a:p>
                  </a:txBody>
                  <a:tcPr marL="8176" marR="8176" marT="8175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 baseline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某某 教授</a:t>
                      </a:r>
                      <a:endParaRPr lang="zh-CN" altLang="en-US" sz="1000" b="0" i="0" u="none" strike="noStrike" baseline="0" dirty="0">
                        <a:solidFill>
                          <a:srgbClr val="555759"/>
                        </a:solidFill>
                        <a:effectLst/>
                        <a:latin typeface="兰亭黑-简 纤黑" charset="-122"/>
                        <a:ea typeface="兰亭黑-简 纤黑" charset="-122"/>
                      </a:endParaRPr>
                    </a:p>
                  </a:txBody>
                  <a:tcPr marL="8176" marR="8176" marT="81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 baseline="0" dirty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岳阳科技职业学院校级讲座主题</a:t>
                      </a:r>
                      <a:r>
                        <a:rPr lang="en-US" altLang="zh-CN" sz="1000" u="none" strike="noStrike" baseline="0" dirty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3</a:t>
                      </a:r>
                      <a:endParaRPr lang="zh-CN" altLang="en-US" sz="1000" b="0" i="0" u="none" strike="noStrike" baseline="0" dirty="0">
                        <a:solidFill>
                          <a:srgbClr val="555759"/>
                        </a:solidFill>
                        <a:effectLst/>
                        <a:latin typeface="兰亭黑-简 纤黑" charset="-122"/>
                        <a:ea typeface="兰亭黑-简 纤黑" charset="-122"/>
                      </a:endParaRPr>
                    </a:p>
                  </a:txBody>
                  <a:tcPr marL="8176" marR="8176" marT="81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u="none" strike="noStrike" baseline="0" dirty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100</a:t>
                      </a:r>
                      <a:endParaRPr lang="en-US" altLang="zh-CN" sz="1000" b="0" i="0" u="none" strike="noStrike" baseline="0" dirty="0">
                        <a:solidFill>
                          <a:srgbClr val="555759"/>
                        </a:solidFill>
                        <a:effectLst/>
                        <a:latin typeface="兰亭黑-简 纤黑" charset="-122"/>
                        <a:ea typeface="兰亭黑-简 纤黑" charset="-122"/>
                      </a:endParaRPr>
                    </a:p>
                  </a:txBody>
                  <a:tcPr marL="8176" marR="8176" marT="81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u="none" strike="noStrike" baseline="0" dirty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100</a:t>
                      </a:r>
                      <a:endParaRPr lang="en-US" altLang="zh-CN" sz="1000" b="0" i="0" u="none" strike="noStrike" baseline="0" dirty="0">
                        <a:solidFill>
                          <a:srgbClr val="555759"/>
                        </a:solidFill>
                        <a:effectLst/>
                        <a:latin typeface="兰亭黑-简 纤黑" charset="-122"/>
                        <a:ea typeface="兰亭黑-简 纤黑" charset="-122"/>
                      </a:endParaRPr>
                    </a:p>
                  </a:txBody>
                  <a:tcPr marL="8176" marR="8176" marT="81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u="none" strike="noStrike" baseline="0" dirty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0</a:t>
                      </a:r>
                      <a:endParaRPr lang="en-US" altLang="zh-CN" sz="1000" b="0" i="0" u="none" strike="noStrike" baseline="0" dirty="0">
                        <a:solidFill>
                          <a:srgbClr val="555759"/>
                        </a:solidFill>
                        <a:effectLst/>
                        <a:latin typeface="兰亭黑-简 纤黑" charset="-122"/>
                        <a:ea typeface="兰亭黑-简 纤黑" charset="-122"/>
                      </a:endParaRPr>
                    </a:p>
                  </a:txBody>
                  <a:tcPr marL="8176" marR="8176" marT="81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u="none" strike="noStrike" baseline="0" dirty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100%</a:t>
                      </a:r>
                      <a:endParaRPr lang="en-US" altLang="zh-CN" sz="1000" b="0" i="0" u="none" strike="noStrike" baseline="0" dirty="0">
                        <a:solidFill>
                          <a:srgbClr val="555759"/>
                        </a:solidFill>
                        <a:effectLst/>
                        <a:latin typeface="兰亭黑-简 纤黑" charset="-122"/>
                        <a:ea typeface="兰亭黑-简 纤黑" charset="-122"/>
                      </a:endParaRPr>
                    </a:p>
                  </a:txBody>
                  <a:tcPr marL="8176" marR="8176" marT="817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479">
                <a:tc>
                  <a:txBody>
                    <a:bodyPr/>
                    <a:lstStyle/>
                    <a:p>
                      <a:pPr algn="ctr" fontAlgn="ctr"/>
                      <a:r>
                        <a:rPr lang="is-IS" altLang="zh-CN" sz="1000" u="none" strike="noStrike" baseline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10</a:t>
                      </a:r>
                      <a:r>
                        <a:rPr lang="zh-CN" altLang="is-IS" sz="1000" u="none" strike="noStrike" baseline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月</a:t>
                      </a:r>
                      <a:r>
                        <a:rPr lang="is-IS" altLang="zh-CN" sz="1000" u="none" strike="noStrike" baseline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24</a:t>
                      </a:r>
                      <a:r>
                        <a:rPr lang="zh-CN" altLang="is-IS" sz="1000" u="none" strike="noStrike" baseline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日</a:t>
                      </a:r>
                      <a:endParaRPr lang="en-US" altLang="zh-CN" sz="1000" b="0" i="0" u="none" strike="noStrike" baseline="0" dirty="0">
                        <a:solidFill>
                          <a:srgbClr val="555759"/>
                        </a:solidFill>
                        <a:effectLst/>
                        <a:latin typeface="兰亭黑-简 纤黑" charset="-122"/>
                        <a:ea typeface="兰亭黑-简 纤黑" charset="-122"/>
                      </a:endParaRPr>
                    </a:p>
                  </a:txBody>
                  <a:tcPr marL="8176" marR="8176" marT="8175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 baseline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某某 教授</a:t>
                      </a:r>
                      <a:endParaRPr lang="zh-CN" altLang="en-US" sz="1000" b="0" i="0" u="none" strike="noStrike" baseline="0" dirty="0">
                        <a:solidFill>
                          <a:srgbClr val="555759"/>
                        </a:solidFill>
                        <a:effectLst/>
                        <a:latin typeface="兰亭黑-简 纤黑" charset="-122"/>
                        <a:ea typeface="兰亭黑-简 纤黑" charset="-122"/>
                      </a:endParaRPr>
                    </a:p>
                  </a:txBody>
                  <a:tcPr marL="8176" marR="8176" marT="81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 baseline="0" dirty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岳阳科技职业学院校级讲座主题</a:t>
                      </a:r>
                      <a:r>
                        <a:rPr lang="en-US" altLang="zh-CN" sz="1000" u="none" strike="noStrike" baseline="0" dirty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4</a:t>
                      </a:r>
                      <a:endParaRPr lang="zh-CN" altLang="en-US" sz="1000" b="0" i="0" u="none" strike="noStrike" baseline="0" dirty="0">
                        <a:solidFill>
                          <a:srgbClr val="555759"/>
                        </a:solidFill>
                        <a:effectLst/>
                        <a:latin typeface="兰亭黑-简 纤黑" charset="-122"/>
                        <a:ea typeface="兰亭黑-简 纤黑" charset="-122"/>
                      </a:endParaRPr>
                    </a:p>
                  </a:txBody>
                  <a:tcPr marL="8176" marR="8176" marT="81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u="none" strike="noStrike" baseline="0" dirty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100</a:t>
                      </a:r>
                      <a:endParaRPr lang="en-US" altLang="zh-CN" sz="1000" b="0" i="0" u="none" strike="noStrike" baseline="0" dirty="0">
                        <a:solidFill>
                          <a:srgbClr val="555759"/>
                        </a:solidFill>
                        <a:effectLst/>
                        <a:latin typeface="兰亭黑-简 纤黑" charset="-122"/>
                        <a:ea typeface="兰亭黑-简 纤黑" charset="-122"/>
                      </a:endParaRPr>
                    </a:p>
                  </a:txBody>
                  <a:tcPr marL="8176" marR="8176" marT="81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u="none" strike="noStrike" baseline="0" dirty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100</a:t>
                      </a:r>
                      <a:endParaRPr lang="en-US" altLang="zh-CN" sz="1000" b="0" i="0" u="none" strike="noStrike" baseline="0" dirty="0">
                        <a:solidFill>
                          <a:srgbClr val="555759"/>
                        </a:solidFill>
                        <a:effectLst/>
                        <a:latin typeface="兰亭黑-简 纤黑" charset="-122"/>
                        <a:ea typeface="兰亭黑-简 纤黑" charset="-122"/>
                      </a:endParaRPr>
                    </a:p>
                  </a:txBody>
                  <a:tcPr marL="8176" marR="8176" marT="81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u="none" strike="noStrike" baseline="0" dirty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0</a:t>
                      </a:r>
                      <a:endParaRPr lang="en-US" altLang="zh-CN" sz="1000" b="0" i="0" u="none" strike="noStrike" baseline="0" dirty="0">
                        <a:solidFill>
                          <a:srgbClr val="555759"/>
                        </a:solidFill>
                        <a:effectLst/>
                        <a:latin typeface="兰亭黑-简 纤黑" charset="-122"/>
                        <a:ea typeface="兰亭黑-简 纤黑" charset="-122"/>
                      </a:endParaRPr>
                    </a:p>
                  </a:txBody>
                  <a:tcPr marL="8176" marR="8176" marT="81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u="none" strike="noStrike" baseline="0" dirty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100%</a:t>
                      </a:r>
                      <a:endParaRPr lang="en-US" altLang="zh-CN" sz="1000" b="0" i="0" u="none" strike="noStrike" baseline="0" dirty="0">
                        <a:solidFill>
                          <a:srgbClr val="555759"/>
                        </a:solidFill>
                        <a:effectLst/>
                        <a:latin typeface="兰亭黑-简 纤黑" charset="-122"/>
                        <a:ea typeface="兰亭黑-简 纤黑" charset="-122"/>
                      </a:endParaRPr>
                    </a:p>
                  </a:txBody>
                  <a:tcPr marL="8176" marR="8176" marT="817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6090">
                <a:tc>
                  <a:txBody>
                    <a:bodyPr/>
                    <a:lstStyle/>
                    <a:p>
                      <a:pPr algn="ctr" fontAlgn="ctr"/>
                      <a:r>
                        <a:rPr lang="is-IS" altLang="zh-CN" sz="1000" u="none" strike="noStrike" baseline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10</a:t>
                      </a:r>
                      <a:r>
                        <a:rPr lang="zh-CN" altLang="is-IS" sz="1000" u="none" strike="noStrike" baseline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月</a:t>
                      </a:r>
                      <a:r>
                        <a:rPr lang="is-IS" altLang="zh-CN" sz="1000" u="none" strike="noStrike" baseline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23</a:t>
                      </a:r>
                      <a:r>
                        <a:rPr lang="zh-CN" altLang="is-IS" sz="1000" u="none" strike="noStrike" baseline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日</a:t>
                      </a:r>
                      <a:endParaRPr lang="en-US" altLang="zh-CN" sz="1000" b="0" i="0" u="none" strike="noStrike" baseline="0" dirty="0">
                        <a:solidFill>
                          <a:srgbClr val="555759"/>
                        </a:solidFill>
                        <a:effectLst/>
                        <a:latin typeface="兰亭黑-简 纤黑" charset="-122"/>
                        <a:ea typeface="兰亭黑-简 纤黑" charset="-122"/>
                      </a:endParaRPr>
                    </a:p>
                  </a:txBody>
                  <a:tcPr marL="8176" marR="8176" marT="8175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 baseline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某某 教授</a:t>
                      </a:r>
                      <a:endParaRPr lang="zh-CN" altLang="en-US" sz="1000" b="0" i="0" u="none" strike="noStrike" baseline="0" dirty="0">
                        <a:solidFill>
                          <a:srgbClr val="555759"/>
                        </a:solidFill>
                        <a:effectLst/>
                        <a:latin typeface="兰亭黑-简 纤黑" charset="-122"/>
                        <a:ea typeface="兰亭黑-简 纤黑" charset="-122"/>
                      </a:endParaRPr>
                    </a:p>
                  </a:txBody>
                  <a:tcPr marL="8176" marR="8176" marT="81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 baseline="0" dirty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岳阳科技职业学院校级讲座主题</a:t>
                      </a:r>
                      <a:r>
                        <a:rPr lang="en-US" altLang="zh-CN" sz="1000" u="none" strike="noStrike" baseline="0" dirty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5</a:t>
                      </a:r>
                      <a:endParaRPr lang="zh-CN" altLang="en-US" sz="1000" b="0" i="0" u="none" strike="noStrike" baseline="0" dirty="0">
                        <a:solidFill>
                          <a:srgbClr val="555759"/>
                        </a:solidFill>
                        <a:effectLst/>
                        <a:latin typeface="兰亭黑-简 纤黑" charset="-122"/>
                        <a:ea typeface="兰亭黑-简 纤黑" charset="-122"/>
                      </a:endParaRPr>
                    </a:p>
                  </a:txBody>
                  <a:tcPr marL="8176" marR="8176" marT="81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u="none" strike="noStrike" baseline="0" dirty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100</a:t>
                      </a:r>
                      <a:endParaRPr lang="en-US" altLang="zh-CN" sz="1000" b="0" i="0" u="none" strike="noStrike" baseline="0" dirty="0">
                        <a:solidFill>
                          <a:srgbClr val="555759"/>
                        </a:solidFill>
                        <a:effectLst/>
                        <a:latin typeface="兰亭黑-简 纤黑" charset="-122"/>
                        <a:ea typeface="兰亭黑-简 纤黑" charset="-122"/>
                      </a:endParaRPr>
                    </a:p>
                  </a:txBody>
                  <a:tcPr marL="8176" marR="8176" marT="81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u="none" strike="noStrike" baseline="0" dirty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100</a:t>
                      </a:r>
                      <a:endParaRPr lang="en-US" altLang="zh-CN" sz="1000" b="0" i="0" u="none" strike="noStrike" baseline="0" dirty="0">
                        <a:solidFill>
                          <a:srgbClr val="555759"/>
                        </a:solidFill>
                        <a:effectLst/>
                        <a:latin typeface="兰亭黑-简 纤黑" charset="-122"/>
                        <a:ea typeface="兰亭黑-简 纤黑" charset="-122"/>
                      </a:endParaRPr>
                    </a:p>
                  </a:txBody>
                  <a:tcPr marL="8176" marR="8176" marT="81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u="none" strike="noStrike" baseline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0</a:t>
                      </a:r>
                      <a:endParaRPr lang="en-US" altLang="zh-CN" sz="1000" b="0" i="0" u="none" strike="noStrike" baseline="0" dirty="0">
                        <a:solidFill>
                          <a:srgbClr val="555759"/>
                        </a:solidFill>
                        <a:effectLst/>
                        <a:latin typeface="兰亭黑-简 纤黑" charset="-122"/>
                        <a:ea typeface="兰亭黑-简 纤黑" charset="-122"/>
                      </a:endParaRPr>
                    </a:p>
                  </a:txBody>
                  <a:tcPr marL="8176" marR="8176" marT="81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u="none" strike="noStrike" baseline="0" dirty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100%</a:t>
                      </a:r>
                      <a:endParaRPr lang="en-US" altLang="zh-CN" sz="1000" b="0" i="0" u="none" strike="noStrike" baseline="0" dirty="0">
                        <a:solidFill>
                          <a:srgbClr val="555759"/>
                        </a:solidFill>
                        <a:effectLst/>
                        <a:latin typeface="兰亭黑-简 纤黑" charset="-122"/>
                        <a:ea typeface="兰亭黑-简 纤黑" charset="-122"/>
                      </a:endParaRPr>
                    </a:p>
                  </a:txBody>
                  <a:tcPr marL="8176" marR="8176" marT="817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6090">
                <a:tc>
                  <a:txBody>
                    <a:bodyPr/>
                    <a:lstStyle/>
                    <a:p>
                      <a:pPr algn="ctr" fontAlgn="ctr"/>
                      <a:r>
                        <a:rPr lang="is-IS" altLang="zh-CN" sz="1000" u="none" strike="noStrike" baseline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10</a:t>
                      </a:r>
                      <a:r>
                        <a:rPr lang="zh-CN" altLang="is-IS" sz="1000" u="none" strike="noStrike" baseline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月</a:t>
                      </a:r>
                      <a:r>
                        <a:rPr lang="is-IS" altLang="zh-CN" sz="1000" u="none" strike="noStrike" baseline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23</a:t>
                      </a:r>
                      <a:r>
                        <a:rPr lang="zh-CN" altLang="is-IS" sz="1000" u="none" strike="noStrike" baseline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日</a:t>
                      </a:r>
                      <a:endParaRPr lang="en-US" altLang="zh-CN" sz="1000" b="0" i="0" u="none" strike="noStrike" baseline="0" dirty="0">
                        <a:solidFill>
                          <a:srgbClr val="555759"/>
                        </a:solidFill>
                        <a:effectLst/>
                        <a:latin typeface="兰亭黑-简 纤黑" charset="-122"/>
                        <a:ea typeface="兰亭黑-简 纤黑" charset="-122"/>
                      </a:endParaRPr>
                    </a:p>
                  </a:txBody>
                  <a:tcPr marL="8176" marR="8176" marT="8175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 baseline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某某 教授</a:t>
                      </a:r>
                      <a:endParaRPr lang="zh-CN" altLang="en-US" sz="1000" b="0" i="0" u="none" strike="noStrike" baseline="0" dirty="0">
                        <a:solidFill>
                          <a:srgbClr val="555759"/>
                        </a:solidFill>
                        <a:effectLst/>
                        <a:latin typeface="兰亭黑-简 纤黑" charset="-122"/>
                        <a:ea typeface="兰亭黑-简 纤黑" charset="-122"/>
                      </a:endParaRPr>
                    </a:p>
                  </a:txBody>
                  <a:tcPr marL="8176" marR="8176" marT="81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 baseline="0" dirty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岳阳科技职业学院校级讲座主题</a:t>
                      </a:r>
                      <a:r>
                        <a:rPr lang="en-US" altLang="zh-CN" sz="1000" u="none" strike="noStrike" baseline="0" dirty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6</a:t>
                      </a:r>
                      <a:endParaRPr lang="zh-CN" altLang="en-US" sz="1000" b="0" i="0" u="none" strike="noStrike" baseline="0" dirty="0">
                        <a:solidFill>
                          <a:srgbClr val="555759"/>
                        </a:solidFill>
                        <a:effectLst/>
                        <a:latin typeface="兰亭黑-简 纤黑" charset="-122"/>
                        <a:ea typeface="兰亭黑-简 纤黑" charset="-122"/>
                      </a:endParaRPr>
                    </a:p>
                  </a:txBody>
                  <a:tcPr marL="8176" marR="8176" marT="81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u="none" strike="noStrike" baseline="0" dirty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100</a:t>
                      </a:r>
                      <a:endParaRPr lang="en-US" altLang="zh-CN" sz="1000" b="0" i="0" u="none" strike="noStrike" baseline="0" dirty="0">
                        <a:solidFill>
                          <a:srgbClr val="555759"/>
                        </a:solidFill>
                        <a:effectLst/>
                        <a:latin typeface="兰亭黑-简 纤黑" charset="-122"/>
                        <a:ea typeface="兰亭黑-简 纤黑" charset="-122"/>
                      </a:endParaRPr>
                    </a:p>
                  </a:txBody>
                  <a:tcPr marL="8176" marR="8176" marT="81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u="none" strike="noStrike" baseline="0" dirty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100</a:t>
                      </a:r>
                      <a:endParaRPr lang="en-US" altLang="zh-CN" sz="1000" b="0" i="0" u="none" strike="noStrike" baseline="0" dirty="0">
                        <a:solidFill>
                          <a:srgbClr val="555759"/>
                        </a:solidFill>
                        <a:effectLst/>
                        <a:latin typeface="兰亭黑-简 纤黑" charset="-122"/>
                        <a:ea typeface="兰亭黑-简 纤黑" charset="-122"/>
                      </a:endParaRPr>
                    </a:p>
                  </a:txBody>
                  <a:tcPr marL="8176" marR="8176" marT="81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u="none" strike="noStrike" baseline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0</a:t>
                      </a:r>
                      <a:endParaRPr lang="en-US" altLang="zh-CN" sz="1000" b="0" i="0" u="none" strike="noStrike" baseline="0" dirty="0">
                        <a:solidFill>
                          <a:srgbClr val="555759"/>
                        </a:solidFill>
                        <a:effectLst/>
                        <a:latin typeface="兰亭黑-简 纤黑" charset="-122"/>
                        <a:ea typeface="兰亭黑-简 纤黑" charset="-122"/>
                      </a:endParaRPr>
                    </a:p>
                  </a:txBody>
                  <a:tcPr marL="8176" marR="8176" marT="81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u="none" strike="noStrike" baseline="0" dirty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100%</a:t>
                      </a:r>
                      <a:endParaRPr lang="en-US" altLang="zh-CN" sz="1000" b="0" i="0" u="none" strike="noStrike" baseline="0" dirty="0">
                        <a:solidFill>
                          <a:srgbClr val="555759"/>
                        </a:solidFill>
                        <a:effectLst/>
                        <a:latin typeface="兰亭黑-简 纤黑" charset="-122"/>
                        <a:ea typeface="兰亭黑-简 纤黑" charset="-122"/>
                      </a:endParaRPr>
                    </a:p>
                  </a:txBody>
                  <a:tcPr marL="8176" marR="8176" marT="817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6090">
                <a:tc>
                  <a:txBody>
                    <a:bodyPr/>
                    <a:lstStyle/>
                    <a:p>
                      <a:pPr algn="ctr" fontAlgn="ctr"/>
                      <a:r>
                        <a:rPr lang="is-IS" altLang="zh-CN" sz="1000" u="none" strike="noStrike" baseline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10</a:t>
                      </a:r>
                      <a:r>
                        <a:rPr lang="zh-CN" altLang="is-IS" sz="1000" u="none" strike="noStrike" baseline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月</a:t>
                      </a:r>
                      <a:r>
                        <a:rPr lang="is-IS" altLang="zh-CN" sz="1000" u="none" strike="noStrike" baseline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23</a:t>
                      </a:r>
                      <a:r>
                        <a:rPr lang="zh-CN" altLang="is-IS" sz="1000" u="none" strike="noStrike" baseline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日</a:t>
                      </a:r>
                      <a:endParaRPr lang="en-US" altLang="zh-CN" sz="1000" b="0" i="0" u="none" strike="noStrike" baseline="0" dirty="0">
                        <a:solidFill>
                          <a:srgbClr val="555759"/>
                        </a:solidFill>
                        <a:effectLst/>
                        <a:latin typeface="兰亭黑-简 纤黑" charset="-122"/>
                        <a:ea typeface="兰亭黑-简 纤黑" charset="-122"/>
                      </a:endParaRPr>
                    </a:p>
                  </a:txBody>
                  <a:tcPr marL="8176" marR="8176" marT="8175" marB="0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 baseline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某某 教授</a:t>
                      </a:r>
                      <a:endParaRPr lang="zh-CN" altLang="en-US" sz="1000" b="0" i="0" u="none" strike="noStrike" baseline="0" dirty="0">
                        <a:solidFill>
                          <a:srgbClr val="555759"/>
                        </a:solidFill>
                        <a:effectLst/>
                        <a:latin typeface="兰亭黑-简 纤黑" charset="-122"/>
                        <a:ea typeface="兰亭黑-简 纤黑" charset="-122"/>
                      </a:endParaRPr>
                    </a:p>
                  </a:txBody>
                  <a:tcPr marL="8176" marR="8176" marT="81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 baseline="0" dirty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岳阳科技职业学院校级讲座主题</a:t>
                      </a:r>
                      <a:r>
                        <a:rPr lang="en-US" altLang="zh-CN" sz="1000" u="none" strike="noStrike" baseline="0" dirty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7</a:t>
                      </a:r>
                      <a:endParaRPr lang="zh-CN" altLang="en-US" sz="1000" b="0" i="0" u="none" strike="noStrike" baseline="0" dirty="0">
                        <a:solidFill>
                          <a:srgbClr val="555759"/>
                        </a:solidFill>
                        <a:effectLst/>
                        <a:latin typeface="兰亭黑-简 纤黑" charset="-122"/>
                        <a:ea typeface="兰亭黑-简 纤黑" charset="-122"/>
                      </a:endParaRPr>
                    </a:p>
                  </a:txBody>
                  <a:tcPr marL="8176" marR="8176" marT="81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u="none" strike="noStrike" baseline="0" dirty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100</a:t>
                      </a:r>
                      <a:endParaRPr lang="en-US" altLang="zh-CN" sz="1000" b="0" i="0" u="none" strike="noStrike" baseline="0" dirty="0">
                        <a:solidFill>
                          <a:srgbClr val="555759"/>
                        </a:solidFill>
                        <a:effectLst/>
                        <a:latin typeface="兰亭黑-简 纤黑" charset="-122"/>
                        <a:ea typeface="兰亭黑-简 纤黑" charset="-122"/>
                      </a:endParaRPr>
                    </a:p>
                  </a:txBody>
                  <a:tcPr marL="8176" marR="8176" marT="81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u="none" strike="noStrike" baseline="0" dirty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100</a:t>
                      </a:r>
                      <a:endParaRPr lang="en-US" altLang="zh-CN" sz="1000" b="0" i="0" u="none" strike="noStrike" baseline="0" dirty="0">
                        <a:solidFill>
                          <a:srgbClr val="555759"/>
                        </a:solidFill>
                        <a:effectLst/>
                        <a:latin typeface="兰亭黑-简 纤黑" charset="-122"/>
                        <a:ea typeface="兰亭黑-简 纤黑" charset="-122"/>
                      </a:endParaRPr>
                    </a:p>
                  </a:txBody>
                  <a:tcPr marL="8176" marR="8176" marT="81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u="none" strike="noStrike" baseline="0" dirty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0</a:t>
                      </a:r>
                      <a:endParaRPr lang="en-US" altLang="zh-CN" sz="1000" b="0" i="0" u="none" strike="noStrike" baseline="0" dirty="0">
                        <a:solidFill>
                          <a:srgbClr val="555759"/>
                        </a:solidFill>
                        <a:effectLst/>
                        <a:latin typeface="兰亭黑-简 纤黑" charset="-122"/>
                        <a:ea typeface="兰亭黑-简 纤黑" charset="-122"/>
                      </a:endParaRPr>
                    </a:p>
                  </a:txBody>
                  <a:tcPr marL="8176" marR="8176" marT="81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000" u="none" strike="noStrike" baseline="0" dirty="0">
                          <a:solidFill>
                            <a:srgbClr val="555759"/>
                          </a:solidFill>
                          <a:effectLst/>
                          <a:latin typeface="兰亭黑-简 纤黑" charset="-122"/>
                          <a:ea typeface="兰亭黑-简 纤黑" charset="-122"/>
                        </a:rPr>
                        <a:t>100%</a:t>
                      </a:r>
                      <a:endParaRPr lang="en-US" altLang="zh-CN" sz="1000" b="0" i="0" u="none" strike="noStrike" baseline="0" dirty="0">
                        <a:solidFill>
                          <a:srgbClr val="555759"/>
                        </a:solidFill>
                        <a:effectLst/>
                        <a:latin typeface="兰亭黑-简 纤黑" charset="-122"/>
                        <a:ea typeface="兰亭黑-简 纤黑" charset="-122"/>
                      </a:endParaRPr>
                    </a:p>
                  </a:txBody>
                  <a:tcPr marL="8176" marR="8176" marT="817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8" name="文本框 7"/>
          <p:cNvSpPr txBox="1"/>
          <p:nvPr/>
        </p:nvSpPr>
        <p:spPr>
          <a:xfrm>
            <a:off x="1060201" y="513626"/>
            <a:ext cx="2185920" cy="220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kumimoji="1" lang="zh-CN" altLang="en-US" sz="1000" i="1" dirty="0">
                <a:solidFill>
                  <a:srgbClr val="9E9FA0"/>
                </a:solidFill>
                <a:latin typeface="方正兰亭细黑_GBK" charset="-122"/>
                <a:ea typeface="方正兰亭细黑_GBK" charset="-122"/>
                <a:cs typeface="Gotham Bold" charset="0"/>
              </a:rPr>
              <a:t>表格示例</a:t>
            </a:r>
            <a:endParaRPr kumimoji="1" lang="en-US" altLang="zh-CN" sz="1000" i="1" dirty="0">
              <a:solidFill>
                <a:srgbClr val="9E9FA0"/>
              </a:solidFill>
              <a:latin typeface="方正兰亭细黑_GBK" charset="-122"/>
              <a:ea typeface="方正兰亭细黑_GBK" charset="-122"/>
              <a:cs typeface="Gotham Bold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1060201" y="1184231"/>
            <a:ext cx="3367337" cy="425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600"/>
              </a:lnSpc>
            </a:pPr>
            <a:r>
              <a:rPr kumimoji="1" lang="zh-CN" altLang="en-US" sz="2600" dirty="0">
                <a:solidFill>
                  <a:srgbClr val="A51E36"/>
                </a:solidFill>
                <a:latin typeface="兰亭黑-简 中黑" charset="-122"/>
                <a:ea typeface="兰亭黑-简 中黑" charset="-122"/>
                <a:cs typeface="Gotham Bold" charset="0"/>
              </a:rPr>
              <a:t>表格示例</a:t>
            </a:r>
            <a:endParaRPr kumimoji="1" lang="en-US" altLang="zh-CN" sz="2600" dirty="0">
              <a:solidFill>
                <a:srgbClr val="A51E36"/>
              </a:solidFill>
              <a:latin typeface="兰亭黑-简 中黑" charset="-122"/>
              <a:ea typeface="兰亭黑-简 中黑" charset="-122"/>
              <a:cs typeface="Gotham Bold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270595" y="513626"/>
            <a:ext cx="882456" cy="219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1000"/>
              </a:lnSpc>
            </a:pPr>
            <a:r>
              <a:rPr kumimoji="1" lang="en-US" altLang="zh-CN" sz="1000" i="1" dirty="0">
                <a:solidFill>
                  <a:srgbClr val="9E9FA0"/>
                </a:solidFill>
                <a:latin typeface="Geometria-Italic" panose="020B0503020204090204" charset="0"/>
                <a:ea typeface="+mj-ea"/>
                <a:cs typeface="Geometria-Italic" panose="020B0503020204090204" charset="0"/>
              </a:rPr>
              <a:t>01 / 14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84648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263503" y="2305395"/>
            <a:ext cx="5489803" cy="1066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800"/>
              </a:lnSpc>
            </a:pPr>
            <a:r>
              <a:rPr kumimoji="1" lang="zh-CN" altLang="en-US" sz="3200" dirty="0">
                <a:solidFill>
                  <a:schemeClr val="bg1"/>
                </a:solidFill>
                <a:latin typeface="兰亭黑-简 中黑" charset="-122"/>
                <a:ea typeface="兰亭黑-简 中黑" charset="-122"/>
                <a:cs typeface="Gotham Bold" charset="0"/>
              </a:rPr>
              <a:t>中国终身教育体系构建的</a:t>
            </a:r>
            <a:endParaRPr kumimoji="1" lang="en-US" altLang="zh-CN" sz="3200" dirty="0">
              <a:solidFill>
                <a:schemeClr val="bg1"/>
              </a:solidFill>
              <a:latin typeface="兰亭黑-简 中黑" charset="-122"/>
              <a:ea typeface="兰亭黑-简 中黑" charset="-122"/>
              <a:cs typeface="Gotham Bold" charset="0"/>
            </a:endParaRPr>
          </a:p>
          <a:p>
            <a:pPr>
              <a:lnSpc>
                <a:spcPts val="3800"/>
              </a:lnSpc>
            </a:pPr>
            <a:r>
              <a:rPr kumimoji="1" lang="zh-CN" altLang="en-US" sz="3200" dirty="0">
                <a:solidFill>
                  <a:schemeClr val="bg1"/>
                </a:solidFill>
                <a:latin typeface="兰亭黑-简 中黑" charset="-122"/>
                <a:ea typeface="兰亭黑-简 中黑" charset="-122"/>
                <a:cs typeface="Gotham Bold" charset="0"/>
              </a:rPr>
              <a:t>路径与机制研究</a:t>
            </a:r>
            <a:endParaRPr kumimoji="1" lang="en-US" altLang="zh-CN" sz="3200" dirty="0">
              <a:solidFill>
                <a:schemeClr val="bg1"/>
              </a:solidFill>
              <a:latin typeface="兰亭黑-简 中黑" charset="-122"/>
              <a:ea typeface="兰亭黑-简 中黑" charset="-122"/>
              <a:cs typeface="Gotham Bold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263503" y="3409628"/>
            <a:ext cx="5489803" cy="4115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kumimoji="1" lang="en-US" altLang="zh-CN" sz="2400" dirty="0">
                <a:solidFill>
                  <a:schemeClr val="bg1"/>
                </a:solidFill>
                <a:latin typeface="兰亭黑-简 中黑" charset="-122"/>
                <a:ea typeface="兰亭黑-简 中黑" charset="-122"/>
                <a:cs typeface="Gotham Bold" charset="0"/>
              </a:rPr>
              <a:t>——2025</a:t>
            </a:r>
            <a:r>
              <a:rPr kumimoji="1" lang="zh-CN" altLang="en-US" sz="2400" dirty="0">
                <a:solidFill>
                  <a:schemeClr val="bg1"/>
                </a:solidFill>
                <a:latin typeface="兰亭黑-简 中黑" charset="-122"/>
                <a:ea typeface="兰亭黑-简 中黑" charset="-122"/>
                <a:cs typeface="Gotham Bold" charset="0"/>
              </a:rPr>
              <a:t>年百场校级学术讲座</a:t>
            </a:r>
            <a:endParaRPr kumimoji="1" lang="en-US" altLang="zh-CN" sz="2400" dirty="0">
              <a:solidFill>
                <a:schemeClr val="bg1"/>
              </a:solidFill>
              <a:latin typeface="兰亭黑-简 中黑" charset="-122"/>
              <a:ea typeface="兰亭黑-简 中黑" charset="-122"/>
              <a:cs typeface="Gotham Bold" charset="0"/>
            </a:endParaRP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A2FB8AD4-9C03-E745-B852-B45F3A4441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715" y="36089"/>
            <a:ext cx="3006671" cy="1126948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84648"/>
          </a:xfrm>
          <a:prstGeom prst="rect">
            <a:avLst/>
          </a:prstGeom>
        </p:spPr>
      </p:pic>
      <p:sp>
        <p:nvSpPr>
          <p:cNvPr id="13" name="文本框 12"/>
          <p:cNvSpPr txBox="1"/>
          <p:nvPr/>
        </p:nvSpPr>
        <p:spPr>
          <a:xfrm>
            <a:off x="2263503" y="2441394"/>
            <a:ext cx="5489803" cy="579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800"/>
              </a:lnSpc>
            </a:pPr>
            <a:r>
              <a:rPr kumimoji="1" lang="en-US" altLang="zh-CN" sz="4000" dirty="0">
                <a:solidFill>
                  <a:schemeClr val="bg1"/>
                </a:solidFill>
                <a:latin typeface="Geometria" panose="020B0503020204020204" charset="0"/>
                <a:ea typeface="+mj-ea"/>
                <a:cs typeface="Gotham Bold" charset="0"/>
              </a:rPr>
              <a:t>THANKS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84648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263503" y="2154822"/>
            <a:ext cx="5489803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800"/>
              </a:lnSpc>
            </a:pPr>
            <a:r>
              <a:rPr kumimoji="1" lang="zh-CN" altLang="en-US" sz="3200" dirty="0">
                <a:solidFill>
                  <a:srgbClr val="E3A9A7"/>
                </a:solidFill>
                <a:latin typeface="兰亭黑-简 纤黑" charset="-122"/>
                <a:ea typeface="兰亭黑-简 纤黑" charset="-122"/>
                <a:cs typeface="Gotham Bold" charset="0"/>
              </a:rPr>
              <a:t>校级学术讲座第一期：</a:t>
            </a:r>
            <a:endParaRPr kumimoji="1" lang="en-US" altLang="zh-CN" sz="3200" dirty="0">
              <a:solidFill>
                <a:srgbClr val="E3A9A7"/>
              </a:solidFill>
              <a:latin typeface="兰亭黑-简 纤黑" charset="-122"/>
              <a:ea typeface="兰亭黑-简 纤黑" charset="-122"/>
              <a:cs typeface="Gotham Bold" charset="0"/>
            </a:endParaRPr>
          </a:p>
          <a:p>
            <a:pPr>
              <a:lnSpc>
                <a:spcPts val="3800"/>
              </a:lnSpc>
            </a:pPr>
            <a:r>
              <a:rPr kumimoji="1" lang="zh-CN" altLang="en-US" sz="3200" dirty="0">
                <a:solidFill>
                  <a:schemeClr val="bg1"/>
                </a:solidFill>
                <a:latin typeface="兰亭黑-简 中黑" charset="-122"/>
                <a:ea typeface="兰亭黑-简 中黑" charset="-122"/>
                <a:cs typeface="Gotham Bold" charset="0"/>
              </a:rPr>
              <a:t>中国终身教育体系构建的</a:t>
            </a:r>
            <a:endParaRPr kumimoji="1" lang="en-US" altLang="zh-CN" sz="3200" dirty="0">
              <a:solidFill>
                <a:schemeClr val="bg1"/>
              </a:solidFill>
              <a:latin typeface="兰亭黑-简 中黑" charset="-122"/>
              <a:ea typeface="兰亭黑-简 中黑" charset="-122"/>
              <a:cs typeface="Gotham Bold" charset="0"/>
            </a:endParaRPr>
          </a:p>
          <a:p>
            <a:pPr>
              <a:lnSpc>
                <a:spcPts val="3800"/>
              </a:lnSpc>
            </a:pPr>
            <a:r>
              <a:rPr kumimoji="1" lang="zh-CN" altLang="en-US" sz="3200" dirty="0">
                <a:solidFill>
                  <a:schemeClr val="bg1"/>
                </a:solidFill>
                <a:latin typeface="兰亭黑-简 中黑" charset="-122"/>
                <a:ea typeface="兰亭黑-简 中黑" charset="-122"/>
                <a:cs typeface="Gotham Bold" charset="0"/>
              </a:rPr>
              <a:t>路径与机制研究</a:t>
            </a:r>
            <a:endParaRPr kumimoji="1" lang="en-US" altLang="zh-CN" sz="3200" dirty="0">
              <a:solidFill>
                <a:schemeClr val="bg1"/>
              </a:solidFill>
              <a:latin typeface="兰亭黑-简 中黑" charset="-122"/>
              <a:ea typeface="兰亭黑-简 中黑" charset="-122"/>
              <a:cs typeface="Gotham Bold" charset="0"/>
            </a:endParaRP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E1352EF9-9C0D-FC4F-ADB8-C2626DF23E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715" y="36089"/>
            <a:ext cx="3006671" cy="112694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本框 12"/>
          <p:cNvSpPr txBox="1"/>
          <p:nvPr/>
        </p:nvSpPr>
        <p:spPr>
          <a:xfrm>
            <a:off x="1047139" y="1184231"/>
            <a:ext cx="7053873" cy="425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600"/>
              </a:lnSpc>
            </a:pPr>
            <a:r>
              <a:rPr kumimoji="1" lang="zh-CN" altLang="en-US" sz="2600" dirty="0">
                <a:solidFill>
                  <a:srgbClr val="A51E36"/>
                </a:solidFill>
                <a:latin typeface="兰亭黑-简 中黑" charset="-122"/>
                <a:ea typeface="兰亭黑-简 中黑" charset="-122"/>
                <a:cs typeface="Gotham Bold" charset="0"/>
              </a:rPr>
              <a:t>正文页面标题</a:t>
            </a:r>
            <a:endParaRPr kumimoji="1" lang="en-US" altLang="zh-CN" sz="2600" dirty="0">
              <a:solidFill>
                <a:srgbClr val="A51E36"/>
              </a:solidFill>
              <a:latin typeface="兰亭黑-简 中黑" charset="-122"/>
              <a:ea typeface="兰亭黑-简 中黑" charset="-122"/>
              <a:cs typeface="Gotham Bold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027545" y="1660323"/>
            <a:ext cx="7149804" cy="3173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2200"/>
              </a:lnSpc>
            </a:pP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岳阳科技职业学院成立于</a:t>
            </a:r>
            <a:r>
              <a:rPr lang="en-US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2025</a:t>
            </a: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年，是经湖南省人民政府批准设立、教育部备案的一所应用型、创新型、特色鲜明的全日制高等院校。 学校坐落于湖南省副中心城市</a:t>
            </a:r>
            <a:r>
              <a:rPr lang="en-US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——</a:t>
            </a: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岳阳，主动融入国家科教兴国战略，紧密对接湖南省 “三高四新” 战略、“</a:t>
            </a:r>
            <a:r>
              <a:rPr lang="en-US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4×4” </a:t>
            </a: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现代化产业体系以及岳阳市 “</a:t>
            </a:r>
            <a:r>
              <a:rPr lang="en-US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1+3+</a:t>
            </a:r>
            <a:r>
              <a:rPr lang="en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X” </a:t>
            </a: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产业布局，开设电气自动化技术、数字媒体技术、大数据与财务管理、舞蹈编导、信息安全技术应用、机电一体化技术、高速铁路客运服务、医学美容技术等专业，并重点建设与战略性新兴产业发展相匹配的电子信息、装备制造、先进材料、低空经济、医药健康、财经商贸等优势专业群。 在人才培养上，学校创新构建 “产业学院 </a:t>
            </a:r>
            <a:r>
              <a:rPr lang="en-US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+ </a:t>
            </a: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项目实战 </a:t>
            </a:r>
            <a:r>
              <a:rPr lang="en-US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+ </a:t>
            </a: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技能认证” 三位一体培养模式，与 </a:t>
            </a:r>
            <a:r>
              <a:rPr lang="en-US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400 </a:t>
            </a: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余家行业领军企业共建实训基地，联合开发产教融合课程体系，将产业技术标准转化为教学标准，将真实生产项目转化为实训案例，致力于培养 “下得去、留得住、用得上” 的高素质技术技能人才。 学校积极构建 “产学研转创用金” </a:t>
            </a:r>
            <a:endParaRPr lang="en-US" altLang="zh-CN" sz="1400" dirty="0">
              <a:solidFill>
                <a:srgbClr val="6C6E70"/>
              </a:solidFill>
              <a:latin typeface="兰亭黑-简 纤黑" charset="-122"/>
              <a:ea typeface="兰亭黑-简 纤黑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060201" y="513626"/>
            <a:ext cx="2185920" cy="220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kumimoji="1" lang="zh-CN" altLang="en-US" sz="1000" i="1" dirty="0">
                <a:solidFill>
                  <a:srgbClr val="9E9FA0"/>
                </a:solidFill>
                <a:latin typeface="方正兰亭细黑_GBK" charset="-122"/>
                <a:ea typeface="方正兰亭细黑_GBK" charset="-122"/>
                <a:cs typeface="Gotham Bold" charset="0"/>
              </a:rPr>
              <a:t>正文页面示例</a:t>
            </a:r>
            <a:endParaRPr kumimoji="1" lang="en-US" altLang="zh-CN" sz="1000" i="1" dirty="0">
              <a:solidFill>
                <a:srgbClr val="9E9FA0"/>
              </a:solidFill>
              <a:latin typeface="方正兰亭细黑_GBK" charset="-122"/>
              <a:ea typeface="方正兰亭细黑_GBK" charset="-122"/>
              <a:cs typeface="Gotham Bold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7270595" y="513626"/>
            <a:ext cx="882456" cy="219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1000"/>
              </a:lnSpc>
            </a:pPr>
            <a:r>
              <a:rPr kumimoji="1" lang="en-US" altLang="zh-CN" sz="1000" i="1" dirty="0">
                <a:solidFill>
                  <a:srgbClr val="9E9FA0"/>
                </a:solidFill>
                <a:latin typeface="Geometria-Italic" panose="020B0503020204090204" charset="0"/>
                <a:ea typeface="+mj-ea"/>
                <a:cs typeface="Geometria-Italic" panose="020B0503020204090204" charset="0"/>
              </a:rPr>
              <a:t>01 / 14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本框 12"/>
          <p:cNvSpPr txBox="1"/>
          <p:nvPr/>
        </p:nvSpPr>
        <p:spPr>
          <a:xfrm>
            <a:off x="1047139" y="1184231"/>
            <a:ext cx="7053873" cy="425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600"/>
              </a:lnSpc>
            </a:pPr>
            <a:r>
              <a:rPr kumimoji="1" lang="zh-CN" altLang="en-US" sz="2600" dirty="0">
                <a:solidFill>
                  <a:srgbClr val="A51E36"/>
                </a:solidFill>
                <a:latin typeface="兰亭黑-简 中黑" charset="-122"/>
                <a:ea typeface="兰亭黑-简 中黑" charset="-122"/>
                <a:cs typeface="Gotham Bold" charset="0"/>
              </a:rPr>
              <a:t>正文页面标题</a:t>
            </a:r>
            <a:endParaRPr kumimoji="1" lang="en-US" altLang="zh-CN" sz="2600" dirty="0">
              <a:solidFill>
                <a:srgbClr val="A51E36"/>
              </a:solidFill>
              <a:latin typeface="兰亭黑-简 中黑" charset="-122"/>
              <a:ea typeface="兰亭黑-简 中黑" charset="-122"/>
              <a:cs typeface="Gotham Bold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027545" y="1660323"/>
            <a:ext cx="3492204" cy="28916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2200"/>
              </a:lnSpc>
            </a:pP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岳阳科技职业学院成立于</a:t>
            </a:r>
            <a:r>
              <a:rPr lang="en-US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2025</a:t>
            </a: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年，是经湖南省人民政府批准设立、教育部备案的一所应用型、创新型、特色鲜明的全日制高等院校。 学校坐落于湖南省副中心城市</a:t>
            </a:r>
            <a:r>
              <a:rPr lang="en-US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——</a:t>
            </a: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岳阳，主动融入国家科教兴国战略，紧密对接湖南省 “三高四新” 战略、“</a:t>
            </a:r>
            <a:r>
              <a:rPr lang="en-US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4×4” </a:t>
            </a: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现代化产业体系以及岳阳市 “</a:t>
            </a:r>
            <a:r>
              <a:rPr lang="en-US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1+3+</a:t>
            </a:r>
            <a:r>
              <a:rPr lang="en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X” </a:t>
            </a: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产业布局，开设电气自动化技术、数字媒体技术、大数据与财务管理、舞蹈编导、信息安全技术应用、</a:t>
            </a:r>
            <a:endParaRPr lang="en-US" altLang="zh-CN" sz="1400" dirty="0">
              <a:solidFill>
                <a:srgbClr val="6C6E70"/>
              </a:solidFill>
              <a:latin typeface="兰亭黑-简 纤黑" charset="-122"/>
              <a:ea typeface="兰亭黑-简 纤黑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711271" y="1660323"/>
            <a:ext cx="3492204" cy="28916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2200"/>
              </a:lnSpc>
            </a:pP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、机电一体化技术、高速铁路客运服务、医学美容技术等专业。 在人才培养上，学校创新构建 “产业学院 </a:t>
            </a:r>
            <a:r>
              <a:rPr lang="en-US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+ </a:t>
            </a: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项目实战 </a:t>
            </a:r>
            <a:r>
              <a:rPr lang="en-US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+ </a:t>
            </a: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技能认证” 三位一体培养模式，与 </a:t>
            </a:r>
            <a:r>
              <a:rPr lang="en-US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400 </a:t>
            </a: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余家行业领军企业共建实训基地，联合开发产教融合课程体系，将产业技术标准转化为教学标准，将真实生产项目转化为实训案例，致力于培养 “下得去、留得住、用得上” 的高素质技术技能人才。 学校积极构建 “产学研转创用金” </a:t>
            </a:r>
            <a:endParaRPr lang="en-US" altLang="zh-CN" sz="1400" dirty="0">
              <a:solidFill>
                <a:srgbClr val="6C6E70"/>
              </a:solidFill>
              <a:latin typeface="兰亭黑-简 纤黑" charset="-122"/>
              <a:ea typeface="兰亭黑-简 纤黑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270595" y="513626"/>
            <a:ext cx="882456" cy="219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1000"/>
              </a:lnSpc>
            </a:pPr>
            <a:r>
              <a:rPr kumimoji="1" lang="en-US" altLang="zh-CN" sz="1000" i="1" dirty="0">
                <a:solidFill>
                  <a:srgbClr val="9E9FA0"/>
                </a:solidFill>
                <a:latin typeface="Geometria-Italic" panose="020B0503020204090204" charset="0"/>
                <a:ea typeface="+mj-ea"/>
                <a:cs typeface="Geometria-Italic" panose="020B0503020204090204" charset="0"/>
              </a:rPr>
              <a:t>01 / 14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060201" y="513626"/>
            <a:ext cx="2185920" cy="220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kumimoji="1" lang="zh-CN" altLang="en-US" sz="1000" i="1" dirty="0">
                <a:solidFill>
                  <a:srgbClr val="9E9FA0"/>
                </a:solidFill>
                <a:latin typeface="方正兰亭细黑_GBK" charset="-122"/>
                <a:ea typeface="方正兰亭细黑_GBK" charset="-122"/>
                <a:cs typeface="Gotham Bold" charset="0"/>
              </a:rPr>
              <a:t>正文页面示例</a:t>
            </a:r>
            <a:endParaRPr kumimoji="1" lang="en-US" altLang="zh-CN" sz="1000" i="1" dirty="0">
              <a:solidFill>
                <a:srgbClr val="9E9FA0"/>
              </a:solidFill>
              <a:latin typeface="方正兰亭细黑_GBK" charset="-122"/>
              <a:ea typeface="方正兰亭细黑_GBK" charset="-122"/>
              <a:cs typeface="Gotham Bold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本框 12"/>
          <p:cNvSpPr txBox="1"/>
          <p:nvPr/>
        </p:nvSpPr>
        <p:spPr>
          <a:xfrm>
            <a:off x="3509488" y="1184231"/>
            <a:ext cx="4591526" cy="425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600"/>
              </a:lnSpc>
            </a:pPr>
            <a:r>
              <a:rPr kumimoji="1" lang="zh-CN" altLang="en-US" sz="2600" dirty="0">
                <a:solidFill>
                  <a:srgbClr val="A51E36"/>
                </a:solidFill>
                <a:latin typeface="兰亭黑-简 中黑" charset="-122"/>
                <a:ea typeface="兰亭黑-简 中黑" charset="-122"/>
                <a:cs typeface="Gotham Bold" charset="0"/>
              </a:rPr>
              <a:t>正文页面标题</a:t>
            </a:r>
            <a:endParaRPr kumimoji="1" lang="en-US" altLang="zh-CN" sz="2600" dirty="0">
              <a:solidFill>
                <a:srgbClr val="A51E36"/>
              </a:solidFill>
              <a:latin typeface="兰亭黑-简 中黑" charset="-122"/>
              <a:ea typeface="兰亭黑-简 中黑" charset="-122"/>
              <a:cs typeface="Gotham Bold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3489892" y="1660323"/>
            <a:ext cx="4611121" cy="2327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2200"/>
              </a:lnSpc>
            </a:pP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岳阳科技职业学院成立于</a:t>
            </a:r>
            <a:r>
              <a:rPr lang="en-US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2025</a:t>
            </a: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年，是经湖南省人民政府批准设立、教育部备案的一所应用型、创新型、特色鲜明的全日制高等院校。 学校坐落于湖南省副中心城市</a:t>
            </a:r>
            <a:r>
              <a:rPr lang="en-US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——</a:t>
            </a: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岳阳，主动融入国家科教兴国战略，紧密对接湖南省 “三高四新” 战略、“</a:t>
            </a:r>
            <a:r>
              <a:rPr lang="en-US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4×4” </a:t>
            </a: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现代化产业体系以及岳阳市 “</a:t>
            </a:r>
            <a:r>
              <a:rPr lang="en-US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1+3+</a:t>
            </a:r>
            <a:r>
              <a:rPr lang="en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X” </a:t>
            </a: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产业布局，开设电气自动化技术、数字媒体技术、大数据与财务管理、舞蹈编导、信息安全技术应用、</a:t>
            </a:r>
            <a:endParaRPr lang="en-US" altLang="zh-CN" sz="1400" dirty="0">
              <a:solidFill>
                <a:srgbClr val="6C6E70"/>
              </a:solidFill>
              <a:latin typeface="兰亭黑-简 纤黑" charset="-122"/>
              <a:ea typeface="兰亭黑-简 纤黑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060201" y="513626"/>
            <a:ext cx="2185920" cy="220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kumimoji="1" lang="zh-CN" altLang="en-US" sz="1000" i="1" dirty="0">
                <a:solidFill>
                  <a:srgbClr val="9E9FA0"/>
                </a:solidFill>
                <a:latin typeface="方正兰亭细黑_GBK" charset="-122"/>
                <a:ea typeface="方正兰亭细黑_GBK" charset="-122"/>
                <a:cs typeface="Gotham Bold" charset="0"/>
              </a:rPr>
              <a:t>正文页面示例</a:t>
            </a:r>
            <a:endParaRPr kumimoji="1" lang="en-US" altLang="zh-CN" sz="1000" i="1" dirty="0">
              <a:solidFill>
                <a:srgbClr val="9E9FA0"/>
              </a:solidFill>
              <a:latin typeface="方正兰亭细黑_GBK" charset="-122"/>
              <a:ea typeface="方正兰亭细黑_GBK" charset="-122"/>
              <a:cs typeface="Gotham Bold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270595" y="513626"/>
            <a:ext cx="882456" cy="219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1000"/>
              </a:lnSpc>
            </a:pPr>
            <a:r>
              <a:rPr kumimoji="1" lang="en-US" altLang="zh-CN" sz="1000" i="1" dirty="0">
                <a:solidFill>
                  <a:srgbClr val="9E9FA0"/>
                </a:solidFill>
                <a:latin typeface="Geometria-Italic" panose="020B0503020204090204" charset="0"/>
                <a:ea typeface="+mj-ea"/>
                <a:cs typeface="Geometria-Italic" panose="020B0503020204090204" charset="0"/>
              </a:rPr>
              <a:t>01 / 14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本框 12"/>
          <p:cNvSpPr txBox="1"/>
          <p:nvPr/>
        </p:nvSpPr>
        <p:spPr>
          <a:xfrm>
            <a:off x="3509488" y="1184231"/>
            <a:ext cx="4591526" cy="425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600"/>
              </a:lnSpc>
            </a:pPr>
            <a:r>
              <a:rPr kumimoji="1" lang="zh-CN" altLang="en-US" sz="2600" dirty="0">
                <a:solidFill>
                  <a:srgbClr val="A51E36"/>
                </a:solidFill>
                <a:latin typeface="兰亭黑-简 中黑" charset="-122"/>
                <a:ea typeface="兰亭黑-简 中黑" charset="-122"/>
                <a:cs typeface="Gotham Bold" charset="0"/>
              </a:rPr>
              <a:t>正文页面标题</a:t>
            </a:r>
            <a:endParaRPr kumimoji="1" lang="en-US" altLang="zh-CN" sz="2600" dirty="0">
              <a:solidFill>
                <a:srgbClr val="A51E36"/>
              </a:solidFill>
              <a:latin typeface="兰亭黑-简 中黑" charset="-122"/>
              <a:ea typeface="兰亭黑-简 中黑" charset="-122"/>
              <a:cs typeface="Gotham Bold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3489892" y="1660323"/>
            <a:ext cx="4611121" cy="2327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2200"/>
              </a:lnSpc>
            </a:pP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岳阳科技职业学院成立于</a:t>
            </a:r>
            <a:r>
              <a:rPr lang="en-US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2025</a:t>
            </a: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年，是经湖南省人民政府批准设立、教育部备案的一所应用型、创新型、特色鲜明的全日制高等院校。 学校坐落于湖南省副中心城市</a:t>
            </a:r>
            <a:r>
              <a:rPr lang="en-US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——</a:t>
            </a: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岳阳，主动融入国家科教兴国战略，紧密对接湖南省 “三高四新” 战略、“</a:t>
            </a:r>
            <a:r>
              <a:rPr lang="en-US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4×4” </a:t>
            </a: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现代化产业体系以及岳阳市 “</a:t>
            </a:r>
            <a:r>
              <a:rPr lang="en-US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1+3+</a:t>
            </a:r>
            <a:r>
              <a:rPr lang="en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X” </a:t>
            </a: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产业布局，开设电气自动化技术、数字媒体技术、大数据与财务管理、舞蹈编导、信息安全技术应用、</a:t>
            </a:r>
            <a:endParaRPr lang="en-US" altLang="zh-CN" sz="1400" dirty="0">
              <a:solidFill>
                <a:srgbClr val="6C6E70"/>
              </a:solidFill>
              <a:latin typeface="兰亭黑-简 纤黑" charset="-122"/>
              <a:ea typeface="兰亭黑-简 纤黑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116013" y="1188050"/>
            <a:ext cx="2088000" cy="3276000"/>
          </a:xfrm>
          <a:prstGeom prst="rect">
            <a:avLst/>
          </a:prstGeom>
          <a:solidFill>
            <a:srgbClr val="ED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1060201" y="513626"/>
            <a:ext cx="2185920" cy="220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kumimoji="1" lang="zh-CN" altLang="en-US" sz="1000" i="1" dirty="0">
                <a:solidFill>
                  <a:srgbClr val="9E9FA0"/>
                </a:solidFill>
                <a:latin typeface="方正兰亭细黑_GBK" charset="-122"/>
                <a:ea typeface="方正兰亭细黑_GBK" charset="-122"/>
                <a:cs typeface="Gotham Bold" charset="0"/>
              </a:rPr>
              <a:t>正文页面示例</a:t>
            </a:r>
            <a:endParaRPr kumimoji="1" lang="en-US" altLang="zh-CN" sz="1000" i="1" dirty="0">
              <a:solidFill>
                <a:srgbClr val="9E9FA0"/>
              </a:solidFill>
              <a:latin typeface="方正兰亭细黑_GBK" charset="-122"/>
              <a:ea typeface="方正兰亭细黑_GBK" charset="-122"/>
              <a:cs typeface="Gotham Bold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723582" y="2484438"/>
            <a:ext cx="859158" cy="425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600"/>
              </a:lnSpc>
            </a:pPr>
            <a:r>
              <a:rPr kumimoji="1" lang="zh-CN" altLang="en-US" sz="2600">
                <a:solidFill>
                  <a:srgbClr val="D2D2D2"/>
                </a:solidFill>
                <a:latin typeface="兰亭黑-简 中黑" charset="-122"/>
                <a:ea typeface="兰亭黑-简 中黑" charset="-122"/>
                <a:cs typeface="Gotham Bold" charset="0"/>
              </a:rPr>
              <a:t>图片</a:t>
            </a:r>
            <a:endParaRPr kumimoji="1" lang="en-US" altLang="zh-CN" sz="2600" dirty="0">
              <a:solidFill>
                <a:srgbClr val="D2D2D2"/>
              </a:solidFill>
              <a:latin typeface="兰亭黑-简 中黑" charset="-122"/>
              <a:ea typeface="兰亭黑-简 中黑" charset="-122"/>
              <a:cs typeface="Gotham Bold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270595" y="513626"/>
            <a:ext cx="882456" cy="219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1000"/>
              </a:lnSpc>
            </a:pPr>
            <a:r>
              <a:rPr kumimoji="1" lang="en-US" altLang="zh-CN" sz="1000" i="1" dirty="0">
                <a:solidFill>
                  <a:srgbClr val="9E9FA0"/>
                </a:solidFill>
                <a:latin typeface="Geometria-Italic" panose="020B0503020204090204" charset="0"/>
                <a:ea typeface="+mj-ea"/>
                <a:cs typeface="Geometria-Italic" panose="020B0503020204090204" charset="0"/>
              </a:rPr>
              <a:t>01 / 14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789488" y="360363"/>
            <a:ext cx="3995737" cy="4464050"/>
          </a:xfrm>
          <a:prstGeom prst="rect">
            <a:avLst/>
          </a:prstGeom>
          <a:solidFill>
            <a:srgbClr val="ED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/>
          </a:p>
        </p:txBody>
      </p:sp>
      <p:sp>
        <p:nvSpPr>
          <p:cNvPr id="13" name="文本框 12"/>
          <p:cNvSpPr txBox="1"/>
          <p:nvPr/>
        </p:nvSpPr>
        <p:spPr>
          <a:xfrm>
            <a:off x="1060201" y="1184231"/>
            <a:ext cx="4591526" cy="425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600"/>
              </a:lnSpc>
            </a:pPr>
            <a:r>
              <a:rPr kumimoji="1" lang="zh-CN" altLang="en-US" sz="2600" dirty="0">
                <a:solidFill>
                  <a:srgbClr val="A51E36"/>
                </a:solidFill>
                <a:latin typeface="兰亭黑-简 中黑" charset="-122"/>
                <a:ea typeface="兰亭黑-简 中黑" charset="-122"/>
                <a:cs typeface="Gotham Bold" charset="0"/>
              </a:rPr>
              <a:t>正文页面标题</a:t>
            </a:r>
            <a:endParaRPr kumimoji="1" lang="en-US" altLang="zh-CN" sz="2600" dirty="0">
              <a:solidFill>
                <a:srgbClr val="A51E36"/>
              </a:solidFill>
              <a:latin typeface="兰亭黑-简 中黑" charset="-122"/>
              <a:ea typeface="兰亭黑-简 中黑" charset="-122"/>
              <a:cs typeface="Gotham Bold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040606" y="1660323"/>
            <a:ext cx="3475904" cy="29136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2200"/>
              </a:lnSpc>
            </a:pP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岳阳科技职业学院成立于</a:t>
            </a:r>
            <a:r>
              <a:rPr lang="en-US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2025</a:t>
            </a: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年，是经湖南省人民政府批准设立、教育部备案的一所应用型、创新型、特色鲜明的全日制高等院校。 学校坐落于湖南省副中心城市</a:t>
            </a:r>
            <a:r>
              <a:rPr lang="en-US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——</a:t>
            </a: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岳阳，主动融入国家科教兴国战略，紧密对接湖南省 “三高四新” 战略、“</a:t>
            </a:r>
            <a:r>
              <a:rPr lang="en-US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4×4” </a:t>
            </a: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现代化产业体系以及岳阳市 “</a:t>
            </a:r>
            <a:r>
              <a:rPr lang="en-US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1+3+</a:t>
            </a:r>
            <a:r>
              <a:rPr lang="en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X” </a:t>
            </a: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产业布局，开设电气自动化技术、数字媒体技术、大数据与财务管理、舞蹈编导、信息安全技术应用、</a:t>
            </a:r>
            <a:endParaRPr lang="en-US" altLang="zh-CN" sz="1400" dirty="0">
              <a:solidFill>
                <a:srgbClr val="6C6E70"/>
              </a:solidFill>
              <a:latin typeface="兰亭黑-简 纤黑" charset="-122"/>
              <a:ea typeface="兰亭黑-简 纤黑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060201" y="513626"/>
            <a:ext cx="2185920" cy="220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kumimoji="1" lang="zh-CN" altLang="en-US" sz="1000" i="1" dirty="0">
                <a:solidFill>
                  <a:srgbClr val="9E9FA0"/>
                </a:solidFill>
                <a:latin typeface="方正兰亭细黑_GBK" charset="-122"/>
                <a:ea typeface="方正兰亭细黑_GBK" charset="-122"/>
                <a:cs typeface="Gotham Bold" charset="0"/>
              </a:rPr>
              <a:t>正文页面示例</a:t>
            </a:r>
            <a:endParaRPr kumimoji="1" lang="en-US" altLang="zh-CN" sz="1000" i="1" dirty="0">
              <a:solidFill>
                <a:srgbClr val="9E9FA0"/>
              </a:solidFill>
              <a:latin typeface="方正兰亭细黑_GBK" charset="-122"/>
              <a:ea typeface="方正兰亭细黑_GBK" charset="-122"/>
              <a:cs typeface="Gotham Bold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619186" y="513626"/>
            <a:ext cx="882456" cy="219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1000"/>
              </a:lnSpc>
            </a:pPr>
            <a:r>
              <a:rPr kumimoji="1" lang="en-US" altLang="zh-CN" sz="1000" i="1" dirty="0">
                <a:solidFill>
                  <a:srgbClr val="9E9FA0"/>
                </a:solidFill>
                <a:latin typeface="Geometria-Italic" panose="020B0503020204090204" charset="0"/>
                <a:ea typeface="+mj-ea"/>
                <a:cs typeface="Geometria-Italic" panose="020B0503020204090204" charset="0"/>
              </a:rPr>
              <a:t>01 / 14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6357777" y="2157797"/>
            <a:ext cx="859158" cy="425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600"/>
              </a:lnSpc>
            </a:pPr>
            <a:r>
              <a:rPr kumimoji="1" lang="zh-CN" altLang="en-US" sz="2600">
                <a:solidFill>
                  <a:srgbClr val="D2D2D2"/>
                </a:solidFill>
                <a:latin typeface="兰亭黑-简 中黑" charset="-122"/>
                <a:ea typeface="兰亭黑-简 中黑" charset="-122"/>
                <a:cs typeface="Gotham Bold" charset="0"/>
              </a:rPr>
              <a:t>图片</a:t>
            </a:r>
            <a:endParaRPr kumimoji="1" lang="en-US" altLang="zh-CN" sz="2600" dirty="0">
              <a:solidFill>
                <a:srgbClr val="D2D2D2"/>
              </a:solidFill>
              <a:latin typeface="兰亭黑-简 中黑" charset="-122"/>
              <a:ea typeface="兰亭黑-简 中黑" charset="-122"/>
              <a:cs typeface="Gotham Bold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789488" y="360362"/>
            <a:ext cx="3995737" cy="2196000"/>
          </a:xfrm>
          <a:prstGeom prst="rect">
            <a:avLst/>
          </a:prstGeom>
          <a:solidFill>
            <a:srgbClr val="ED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/>
          </a:p>
        </p:txBody>
      </p:sp>
      <p:sp>
        <p:nvSpPr>
          <p:cNvPr id="13" name="文本框 12"/>
          <p:cNvSpPr txBox="1"/>
          <p:nvPr/>
        </p:nvSpPr>
        <p:spPr>
          <a:xfrm>
            <a:off x="1060201" y="1184231"/>
            <a:ext cx="3367337" cy="425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600"/>
              </a:lnSpc>
            </a:pPr>
            <a:r>
              <a:rPr kumimoji="1" lang="zh-CN" altLang="en-US" sz="2600" dirty="0">
                <a:solidFill>
                  <a:srgbClr val="A51E36"/>
                </a:solidFill>
                <a:latin typeface="兰亭黑-简 中黑" charset="-122"/>
                <a:ea typeface="兰亭黑-简 中黑" charset="-122"/>
                <a:cs typeface="Gotham Bold" charset="0"/>
              </a:rPr>
              <a:t>正文页面标题</a:t>
            </a:r>
            <a:endParaRPr kumimoji="1" lang="en-US" altLang="zh-CN" sz="2600" dirty="0">
              <a:solidFill>
                <a:srgbClr val="A51E36"/>
              </a:solidFill>
              <a:latin typeface="兰亭黑-简 中黑" charset="-122"/>
              <a:ea typeface="兰亭黑-简 中黑" charset="-122"/>
              <a:cs typeface="Gotham Bold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040606" y="1660323"/>
            <a:ext cx="3475904" cy="29136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2200"/>
              </a:lnSpc>
            </a:pP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岳阳科技职业学院成立于</a:t>
            </a:r>
            <a:r>
              <a:rPr lang="en-US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2025</a:t>
            </a: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年，是经湖南省人民政府批准设立、教育部备案的一所应用型、创新型、特色鲜明的全日制高等院校。 学校坐落于湖南省副中心城市</a:t>
            </a:r>
            <a:r>
              <a:rPr lang="en-US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——</a:t>
            </a: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岳阳，主动融入国家科教兴国战略，紧密对接湖南省 “三高四新” 战略、“</a:t>
            </a:r>
            <a:r>
              <a:rPr lang="en-US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4×4” </a:t>
            </a: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现代化产业体系以及岳阳市 “</a:t>
            </a:r>
            <a:r>
              <a:rPr lang="en-US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1+3+</a:t>
            </a:r>
            <a:r>
              <a:rPr lang="en" altLang="zh-CN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X” </a:t>
            </a:r>
            <a:r>
              <a:rPr lang="zh-CN" altLang="en-US" sz="1400" dirty="0">
                <a:solidFill>
                  <a:srgbClr val="6C6E70"/>
                </a:solidFill>
                <a:latin typeface="兰亭黑-简 纤黑" charset="-122"/>
                <a:ea typeface="兰亭黑-简 纤黑" charset="-122"/>
              </a:rPr>
              <a:t>产业布局，开设电气自动化技术、数字媒体技术、大数据与财务管理、舞蹈编导、信息安全技术应用、</a:t>
            </a:r>
            <a:endParaRPr lang="en-US" altLang="zh-CN" sz="1400" dirty="0">
              <a:solidFill>
                <a:srgbClr val="6C6E70"/>
              </a:solidFill>
              <a:latin typeface="兰亭黑-简 纤黑" charset="-122"/>
              <a:ea typeface="兰亭黑-简 纤黑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060201" y="513626"/>
            <a:ext cx="2185920" cy="220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kumimoji="1" lang="zh-CN" altLang="en-US" sz="1000" i="1" dirty="0">
                <a:solidFill>
                  <a:srgbClr val="9E9FA0"/>
                </a:solidFill>
                <a:latin typeface="方正兰亭细黑_GBK" charset="-122"/>
                <a:ea typeface="方正兰亭细黑_GBK" charset="-122"/>
                <a:cs typeface="Gotham Bold" charset="0"/>
              </a:rPr>
              <a:t>正文页面示例</a:t>
            </a:r>
            <a:endParaRPr kumimoji="1" lang="en-US" altLang="zh-CN" sz="1000" i="1" dirty="0">
              <a:solidFill>
                <a:srgbClr val="9E9FA0"/>
              </a:solidFill>
              <a:latin typeface="方正兰亭细黑_GBK" charset="-122"/>
              <a:ea typeface="方正兰亭细黑_GBK" charset="-122"/>
              <a:cs typeface="Gotham Bold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619186" y="513626"/>
            <a:ext cx="882456" cy="219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1000"/>
              </a:lnSpc>
            </a:pPr>
            <a:r>
              <a:rPr kumimoji="1" lang="en-US" altLang="zh-CN" sz="1000" i="1" dirty="0">
                <a:solidFill>
                  <a:srgbClr val="9E9FA0"/>
                </a:solidFill>
                <a:latin typeface="Geometria-Italic" panose="020B0503020204090204" charset="0"/>
                <a:ea typeface="+mj-ea"/>
                <a:cs typeface="Geometria-Italic" panose="020B0503020204090204" charset="0"/>
              </a:rPr>
              <a:t>01 / 14</a:t>
            </a:r>
          </a:p>
        </p:txBody>
      </p:sp>
      <p:sp>
        <p:nvSpPr>
          <p:cNvPr id="8" name="矩形 7"/>
          <p:cNvSpPr/>
          <p:nvPr/>
        </p:nvSpPr>
        <p:spPr>
          <a:xfrm>
            <a:off x="4789488" y="2628413"/>
            <a:ext cx="3995737" cy="2196000"/>
          </a:xfrm>
          <a:prstGeom prst="rect">
            <a:avLst/>
          </a:prstGeom>
          <a:solidFill>
            <a:srgbClr val="ED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/>
          </a:p>
        </p:txBody>
      </p:sp>
      <p:sp>
        <p:nvSpPr>
          <p:cNvPr id="9" name="文本框 8"/>
          <p:cNvSpPr txBox="1"/>
          <p:nvPr/>
        </p:nvSpPr>
        <p:spPr>
          <a:xfrm>
            <a:off x="6357777" y="1184231"/>
            <a:ext cx="859158" cy="425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600"/>
              </a:lnSpc>
            </a:pPr>
            <a:r>
              <a:rPr kumimoji="1" lang="zh-CN" altLang="en-US" sz="2600">
                <a:solidFill>
                  <a:srgbClr val="D2D2D2"/>
                </a:solidFill>
                <a:latin typeface="兰亭黑-简 中黑" charset="-122"/>
                <a:ea typeface="兰亭黑-简 中黑" charset="-122"/>
                <a:cs typeface="Gotham Bold" charset="0"/>
              </a:rPr>
              <a:t>图片</a:t>
            </a:r>
            <a:endParaRPr kumimoji="1" lang="en-US" altLang="zh-CN" sz="2600" dirty="0">
              <a:solidFill>
                <a:srgbClr val="D2D2D2"/>
              </a:solidFill>
              <a:latin typeface="兰亭黑-简 中黑" charset="-122"/>
              <a:ea typeface="兰亭黑-简 中黑" charset="-122"/>
              <a:cs typeface="Gotham Bold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6357777" y="3549496"/>
            <a:ext cx="859158" cy="425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600"/>
              </a:lnSpc>
            </a:pPr>
            <a:r>
              <a:rPr kumimoji="1" lang="zh-CN" altLang="en-US" sz="2600">
                <a:solidFill>
                  <a:srgbClr val="D2D2D2"/>
                </a:solidFill>
                <a:latin typeface="兰亭黑-简 中黑" charset="-122"/>
                <a:ea typeface="兰亭黑-简 中黑" charset="-122"/>
                <a:cs typeface="Gotham Bold" charset="0"/>
              </a:rPr>
              <a:t>图片</a:t>
            </a:r>
            <a:endParaRPr kumimoji="1" lang="en-US" altLang="zh-CN" sz="2600" dirty="0">
              <a:solidFill>
                <a:srgbClr val="D2D2D2"/>
              </a:solidFill>
              <a:latin typeface="兰亭黑-简 中黑" charset="-122"/>
              <a:ea typeface="兰亭黑-简 中黑" charset="-122"/>
              <a:cs typeface="Gotham Bold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1979</Words>
  <Application>Microsoft Macintosh PowerPoint</Application>
  <PresentationFormat>自定义</PresentationFormat>
  <Paragraphs>167</Paragraphs>
  <Slides>20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31" baseType="lpstr">
      <vt:lpstr>DengXian</vt:lpstr>
      <vt:lpstr>方正兰亭细黑_GBK</vt:lpstr>
      <vt:lpstr>兰亭黑-简 纤黑</vt:lpstr>
      <vt:lpstr>兰亭黑-简 中黑</vt:lpstr>
      <vt:lpstr>Geometria</vt:lpstr>
      <vt:lpstr>Geometria-Italic</vt:lpstr>
      <vt:lpstr>Geometria-Medium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snow noir</dc:creator>
  <cp:lastModifiedBy>Microsoft Office User</cp:lastModifiedBy>
  <cp:revision>258</cp:revision>
  <dcterms:created xsi:type="dcterms:W3CDTF">2017-10-31T12:19:00Z</dcterms:created>
  <dcterms:modified xsi:type="dcterms:W3CDTF">2025-04-10T08:08:47Z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B5CF7142BC1B4AC999BFAA53AAFC706C</vt:lpwstr>
  </property>
  <property fmtid="{D5CDD505-2E9C-101B-9397-08002B2CF9AE}" pid="3" name="KSOProductBuildVer">
    <vt:lpwstr>2052-11.1.0.10700</vt:lpwstr>
  </property>
</Properties>
</file>